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6" r:id="rId5"/>
    <p:sldId id="260" r:id="rId6"/>
    <p:sldId id="261" r:id="rId7"/>
    <p:sldId id="258" r:id="rId8"/>
    <p:sldId id="257" r:id="rId9"/>
    <p:sldId id="269" r:id="rId10"/>
    <p:sldId id="270" r:id="rId11"/>
    <p:sldId id="271" r:id="rId12"/>
    <p:sldId id="272" r:id="rId13"/>
    <p:sldId id="273" r:id="rId14"/>
    <p:sldId id="278" r:id="rId15"/>
    <p:sldId id="277" r:id="rId16"/>
    <p:sldId id="275" r:id="rId17"/>
    <p:sldId id="276" r:id="rId18"/>
    <p:sldId id="263" r:id="rId19"/>
  </p:sldIdLst>
  <p:sldSz cx="12192000" cy="6858000"/>
  <p:notesSz cx="6858000" cy="9144000"/>
  <p:embeddedFontLst>
    <p:embeddedFont>
      <p:font typeface="Acumin Pro" panose="020B0604020202020204" charset="0"/>
      <p:regular r:id="rId20"/>
      <p:bold r:id="rId21"/>
      <p:italic r:id="rId22"/>
      <p:boldItalic r:id="rId23"/>
    </p:embeddedFont>
    <p:embeddedFont>
      <p:font typeface="Alt Gothic Comp ATF" panose="020B0604020202020204" charset="0"/>
      <p:regular r:id="rId24"/>
      <p:bold r:id="rId25"/>
    </p:embeddedFont>
    <p:embeddedFont>
      <p:font typeface="Alt Gothic Comp ATF Blk" panose="020B0604020202020204" charset="0"/>
      <p:bold r:id="rId26"/>
    </p:embeddedFont>
    <p:embeddedFont>
      <p:font typeface="Calibri" panose="020F0502020204030204" pitchFamily="34" charset="0"/>
      <p:regular r:id="rId27"/>
      <p:bold r:id="rId28"/>
      <p:italic r:id="rId29"/>
      <p:boldItalic r:id="rId30"/>
    </p:embeddedFont>
    <p:embeddedFont>
      <p:font typeface="Obvia Wide Medium"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C8102E"/>
    <a:srgbClr val="196BFF"/>
    <a:srgbClr val="97999B"/>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94"/>
  </p:normalViewPr>
  <p:slideViewPr>
    <p:cSldViewPr snapToGrid="0" snapToObjects="1">
      <p:cViewPr varScale="1">
        <p:scale>
          <a:sx n="62" d="100"/>
          <a:sy n="62"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Laurent, Eboni" userId="d61054b9-ea41-422a-a912-87333caa5451" providerId="ADAL" clId="{37E04CF4-C5E6-4982-894A-4AE8B0AF027F}"/>
    <pc:docChg chg="modSld">
      <pc:chgData name="Preston Laurent, Eboni" userId="d61054b9-ea41-422a-a912-87333caa5451" providerId="ADAL" clId="{37E04CF4-C5E6-4982-894A-4AE8B0AF027F}" dt="2022-06-22T16:24:13.906" v="1" actId="13926"/>
      <pc:docMkLst>
        <pc:docMk/>
      </pc:docMkLst>
      <pc:sldChg chg="modSp mod">
        <pc:chgData name="Preston Laurent, Eboni" userId="d61054b9-ea41-422a-a912-87333caa5451" providerId="ADAL" clId="{37E04CF4-C5E6-4982-894A-4AE8B0AF027F}" dt="2022-06-22T16:24:13.906" v="1" actId="13926"/>
        <pc:sldMkLst>
          <pc:docMk/>
          <pc:sldMk cId="1216869943" sldId="273"/>
        </pc:sldMkLst>
        <pc:spChg chg="mod">
          <ac:chgData name="Preston Laurent, Eboni" userId="d61054b9-ea41-422a-a912-87333caa5451" providerId="ADAL" clId="{37E04CF4-C5E6-4982-894A-4AE8B0AF027F}" dt="2022-06-22T16:24:13.906" v="1" actId="13926"/>
          <ac:spMkLst>
            <pc:docMk/>
            <pc:sldMk cId="1216869943" sldId="273"/>
            <ac:spMk id="4" creationId="{039F203F-102B-144D-879C-D1F5052849E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salacrosse.com/physical-education-lacross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laxcollections.org/?msclkid=78dff70bb61811ec8cb4f8f1184bc020" TargetMode="External"/><Relationship Id="rId2" Type="http://schemas.openxmlformats.org/officeDocument/2006/relationships/hyperlink" Target="https://www.levelingtheplayingfield.org/donate/?gclid=CjwKCAjw9LSSBhBsEiwAKtf0n2jX7EsCydfX5Xwq3B30V0Y3mprPHxr3Rgt-xN48jt7MxKKwhd-4ZRoCwOoQAvD_BwE" TargetMode="External"/><Relationship Id="rId1" Type="http://schemas.openxmlformats.org/officeDocument/2006/relationships/slideLayout" Target="../slideLayouts/slideLayout5.xml"/><Relationship Id="rId5" Type="http://schemas.openxmlformats.org/officeDocument/2006/relationships/hyperlink" Target="https://www.womenssportsfoundation.org/wsf_program_categories/power-of-she-fund/" TargetMode="External"/><Relationship Id="rId4" Type="http://schemas.openxmlformats.org/officeDocument/2006/relationships/hyperlink" Target="https://www.goodsports.org/apply/?gclid=CjwKCAjw9LSSBhBsEiwAKtf0n18hnyBoBmsDCLnVJ06ifulLiYf2BLMY4to3KZZylgOe4gIipslQkBoC4KYQAvD_Bw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www.usalacrosse.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usalacrosse.com/coach-certification" TargetMode="External"/><Relationship Id="rId7" Type="http://schemas.openxmlformats.org/officeDocument/2006/relationships/hyperlink" Target="https://www.usalacrosse.com/girls-and-womens-rules" TargetMode="External"/><Relationship Id="rId2" Type="http://schemas.openxmlformats.org/officeDocument/2006/relationships/hyperlink" Target="https://www.usalacrosse.com/coaches" TargetMode="External"/><Relationship Id="rId1" Type="http://schemas.openxmlformats.org/officeDocument/2006/relationships/slideLayout" Target="../slideLayouts/slideLayout3.xml"/><Relationship Id="rId6" Type="http://schemas.openxmlformats.org/officeDocument/2006/relationships/hyperlink" Target="https://www.usalacrosse.com/boys-and-mens-rules" TargetMode="External"/><Relationship Id="rId5" Type="http://schemas.openxmlformats.org/officeDocument/2006/relationships/hyperlink" Target="https://www.usalacrosse.com/officials-certification" TargetMode="External"/><Relationship Id="rId4" Type="http://schemas.openxmlformats.org/officeDocument/2006/relationships/hyperlink" Target="https://www.usalacrosse.com/officia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alacrosse.com/research" TargetMode="External"/><Relationship Id="rId2" Type="http://schemas.openxmlformats.org/officeDocument/2006/relationships/hyperlink" Target="https://www.usalacrosse.com/center-sport-science" TargetMode="External"/><Relationship Id="rId1" Type="http://schemas.openxmlformats.org/officeDocument/2006/relationships/slideLayout" Target="../slideLayouts/slideLayout2.xml"/><Relationship Id="rId6" Type="http://schemas.openxmlformats.org/officeDocument/2006/relationships/hyperlink" Target="https://www.usalacrosse.com/abuse-prevention" TargetMode="External"/><Relationship Id="rId5" Type="http://schemas.openxmlformats.org/officeDocument/2006/relationships/hyperlink" Target="https://www.usalacrosse.com/commotio-cordis-cardiac-safety" TargetMode="External"/><Relationship Id="rId4" Type="http://schemas.openxmlformats.org/officeDocument/2006/relationships/hyperlink" Target="https://www.usalacrosse.com/concussion-awarene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einet.org/search.htm#sections=USLacrosse_collapse3" TargetMode="External"/><Relationship Id="rId2" Type="http://schemas.openxmlformats.org/officeDocument/2006/relationships/hyperlink" Target="https://www.usalacrosse.com/sites/default/files/documents/Safety/USAL-equipment-guide-low.pdf" TargetMode="External"/><Relationship Id="rId1" Type="http://schemas.openxmlformats.org/officeDocument/2006/relationships/slideLayout" Target="../slideLayouts/slideLayout3.xml"/><Relationship Id="rId6" Type="http://schemas.openxmlformats.org/officeDocument/2006/relationships/hyperlink" Target="https://www.usalacrosse.com/helmet-fitting-tips" TargetMode="External"/><Relationship Id="rId5" Type="http://schemas.openxmlformats.org/officeDocument/2006/relationships/hyperlink" Target="https://www.usalacrosse.com/womens-lacrosse-headgear-faq" TargetMode="External"/><Relationship Id="rId4" Type="http://schemas.openxmlformats.org/officeDocument/2006/relationships/hyperlink" Target="https://www.usalacrosse.com/lacrosse-chest-protector-fa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salacrosse.com/girls-and-womens-rules" TargetMode="External"/><Relationship Id="rId2" Type="http://schemas.openxmlformats.org/officeDocument/2006/relationships/hyperlink" Target="https://www.usalacrosse.com/boys-and-mens-rules" TargetMode="External"/><Relationship Id="rId1" Type="http://schemas.openxmlformats.org/officeDocument/2006/relationships/slideLayout" Target="../slideLayouts/slideLayout2.xml"/><Relationship Id="rId4" Type="http://schemas.openxmlformats.org/officeDocument/2006/relationships/hyperlink" Target="https://www.usalacrosse.com/box-rul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6005146" y="5509846"/>
            <a:ext cx="5738445" cy="707886"/>
          </a:xfrm>
          <a:prstGeom prst="rect">
            <a:avLst/>
          </a:prstGeom>
          <a:noFill/>
        </p:spPr>
        <p:txBody>
          <a:bodyPr wrap="square" rtlCol="0">
            <a:spAutoFit/>
          </a:bodyPr>
          <a:lstStyle/>
          <a:p>
            <a:pPr algn="r"/>
            <a:r>
              <a:rPr lang="en-US" sz="4000" b="0" i="0" spc="600" dirty="0">
                <a:solidFill>
                  <a:schemeClr val="bg1"/>
                </a:solidFill>
                <a:latin typeface="Alt Gothic Comp ATF" panose="020B0608040502040204" pitchFamily="34" charset="77"/>
              </a:rPr>
              <a:t>LACROSSE IN SCHOOLS</a:t>
            </a:r>
          </a:p>
        </p:txBody>
      </p:sp>
      <p:sp>
        <p:nvSpPr>
          <p:cNvPr id="4" name="TextBox 3">
            <a:extLst>
              <a:ext uri="{FF2B5EF4-FFF2-40B4-BE49-F238E27FC236}">
                <a16:creationId xmlns:a16="http://schemas.microsoft.com/office/drawing/2014/main" id="{D42AF8D9-D62C-434A-A149-A0DA272FB4BB}"/>
              </a:ext>
            </a:extLst>
          </p:cNvPr>
          <p:cNvSpPr txBox="1"/>
          <p:nvPr/>
        </p:nvSpPr>
        <p:spPr>
          <a:xfrm>
            <a:off x="3666391" y="6187064"/>
            <a:ext cx="8030308" cy="307777"/>
          </a:xfrm>
          <a:prstGeom prst="rect">
            <a:avLst/>
          </a:prstGeom>
          <a:noFill/>
        </p:spPr>
        <p:txBody>
          <a:bodyPr wrap="square" rtlCol="0">
            <a:spAutoFit/>
          </a:bodyPr>
          <a:lstStyle/>
          <a:p>
            <a:pPr algn="r"/>
            <a:r>
              <a:rPr lang="en-US" sz="1400" b="0" i="0" spc="100" baseline="0" dirty="0">
                <a:solidFill>
                  <a:srgbClr val="C8102E"/>
                </a:solidFill>
                <a:latin typeface="Obvia Wide Medium" panose="02000503040000020004" pitchFamily="2" charset="77"/>
              </a:rPr>
              <a:t>*</a:t>
            </a:r>
            <a:r>
              <a:rPr lang="en-US" sz="1400" b="0" i="0" spc="100" baseline="0" dirty="0">
                <a:solidFill>
                  <a:srgbClr val="97999B"/>
                </a:solidFill>
                <a:latin typeface="Obvia Wide Medium" panose="02000503040000020004" pitchFamily="2" charset="77"/>
              </a:rPr>
              <a:t> PRESENTER NAME  |  </a:t>
            </a:r>
            <a:r>
              <a:rPr lang="en-US" sz="1400" b="0" i="0" spc="100" baseline="0" dirty="0">
                <a:solidFill>
                  <a:srgbClr val="C8102E"/>
                </a:solidFill>
                <a:latin typeface="Obvia Wide Medium" panose="02000503040000020004" pitchFamily="2" charset="77"/>
              </a:rPr>
              <a:t>*</a:t>
            </a:r>
            <a:r>
              <a:rPr lang="en-US" sz="1400" b="0" i="0" spc="100" baseline="0" dirty="0">
                <a:solidFill>
                  <a:srgbClr val="97999B"/>
                </a:solidFill>
                <a:latin typeface="Obvia Wide Medium" panose="02000503040000020004" pitchFamily="2" charset="77"/>
              </a:rPr>
              <a:t> PRESENTATION DATE</a:t>
            </a: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849938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USA LACROSSE</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COMMUNITY &amp; SUPPORT</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spc="0" baseline="0" dirty="0">
                <a:solidFill>
                  <a:srgbClr val="00205B"/>
                </a:solidFill>
                <a:latin typeface="Acumin Pro" panose="020B0504020202020204" pitchFamily="34" charset="77"/>
              </a:rPr>
              <a:t>Use this space to briefly explain how you will utilize USA Lacrosse resources. See the </a:t>
            </a:r>
            <a:r>
              <a:rPr lang="en-US" sz="1800" b="0" i="0" spc="0" baseline="0" dirty="0">
                <a:solidFill>
                  <a:srgbClr val="0070C0"/>
                </a:solidFill>
                <a:latin typeface="Acumin Pro" panose="020B0504020202020204" pitchFamily="34" charset="77"/>
                <a:hlinkClick r:id="rId2">
                  <a:extLst>
                    <a:ext uri="{A12FA001-AC4F-418D-AE19-62706E023703}">
                      <ahyp:hlinkClr xmlns:ahyp="http://schemas.microsoft.com/office/drawing/2018/hyperlinkcolor" val="tx"/>
                    </a:ext>
                  </a:extLst>
                </a:hlinkClick>
              </a:rPr>
              <a:t>Physical Education information</a:t>
            </a:r>
            <a:r>
              <a:rPr lang="en-US" sz="1800" b="0" i="0" spc="0" baseline="0" dirty="0">
                <a:solidFill>
                  <a:srgbClr val="0070C0"/>
                </a:solidFill>
                <a:latin typeface="Acumin Pro" panose="020B0504020202020204" pitchFamily="34" charset="77"/>
              </a:rPr>
              <a:t> </a:t>
            </a:r>
            <a:r>
              <a:rPr lang="en-US" sz="1800" b="0" i="0" spc="0" baseline="0" dirty="0">
                <a:solidFill>
                  <a:srgbClr val="00205B"/>
                </a:solidFill>
                <a:latin typeface="Acumin Pro" panose="020B0504020202020204" pitchFamily="34" charset="77"/>
              </a:rPr>
              <a:t>page on usalacrosse.com for more information, including the free curriculum for lacrosse in the classroom. </a:t>
            </a:r>
            <a:r>
              <a:rPr lang="en-US" dirty="0">
                <a:solidFill>
                  <a:srgbClr val="00205B"/>
                </a:solidFill>
                <a:latin typeface="Acumin Pro" panose="020B0504020202020204" pitchFamily="34" charset="77"/>
              </a:rPr>
              <a:t>Reference the USA Lacrosse New Start Manual for recommendations and suggestions.</a:t>
            </a:r>
          </a:p>
          <a:p>
            <a:pPr marL="285750" indent="-285750">
              <a:buFont typeface="Arial" panose="020B0604020202020204" pitchFamily="34" charset="0"/>
              <a:buChar char="•"/>
            </a:pPr>
            <a:endParaRPr lang="en-US" sz="1800" b="0" i="0" spc="0" baseline="0" dirty="0">
              <a:solidFill>
                <a:srgbClr val="00205B"/>
              </a:solidFill>
              <a:highlight>
                <a:srgbClr val="FFFF00"/>
              </a:highlight>
              <a:latin typeface="Acumin Pro" panose="020B0504020202020204" pitchFamily="34" charset="77"/>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121686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349060" y="409314"/>
            <a:ext cx="849938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USA LACROSSE</a:t>
            </a:r>
          </a:p>
        </p:txBody>
      </p:sp>
      <p:sp>
        <p:nvSpPr>
          <p:cNvPr id="3" name="TextBox 2">
            <a:extLst>
              <a:ext uri="{FF2B5EF4-FFF2-40B4-BE49-F238E27FC236}">
                <a16:creationId xmlns:a16="http://schemas.microsoft.com/office/drawing/2014/main" id="{E1DCAED5-E1D9-364C-B096-035AB6A8F1EB}"/>
              </a:ext>
            </a:extLst>
          </p:cNvPr>
          <p:cNvSpPr txBox="1"/>
          <p:nvPr/>
        </p:nvSpPr>
        <p:spPr>
          <a:xfrm>
            <a:off x="349060" y="12814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COMMUNITY &amp; SUPPORT</a:t>
            </a:r>
          </a:p>
        </p:txBody>
      </p:sp>
      <p:sp>
        <p:nvSpPr>
          <p:cNvPr id="4" name="TextBox 3">
            <a:extLst>
              <a:ext uri="{FF2B5EF4-FFF2-40B4-BE49-F238E27FC236}">
                <a16:creationId xmlns:a16="http://schemas.microsoft.com/office/drawing/2014/main" id="{039F203F-102B-144D-879C-D1F5052849EC}"/>
              </a:ext>
            </a:extLst>
          </p:cNvPr>
          <p:cNvSpPr txBox="1"/>
          <p:nvPr/>
        </p:nvSpPr>
        <p:spPr>
          <a:xfrm>
            <a:off x="213998" y="1820656"/>
            <a:ext cx="11365471" cy="6463308"/>
          </a:xfrm>
          <a:prstGeom prst="rect">
            <a:avLst/>
          </a:prstGeom>
          <a:noFill/>
        </p:spPr>
        <p:txBody>
          <a:bodyPr wrap="square" rtlCol="0">
            <a:spAutoFit/>
          </a:bodyPr>
          <a:lstStyle/>
          <a:p>
            <a:r>
              <a:rPr lang="en-US" sz="1600" b="0" i="0" spc="0" baseline="0" dirty="0">
                <a:solidFill>
                  <a:srgbClr val="002060"/>
                </a:solidFill>
                <a:latin typeface="Acumin Pro" panose="020B0504020202020204" pitchFamily="34" charset="77"/>
              </a:rPr>
              <a:t>Use this space to briefly explain other organizations you can utilize that may support your program. Some example organizations </a:t>
            </a:r>
            <a:r>
              <a:rPr lang="en-US" sz="1600" b="0" i="0" spc="0" baseline="0">
                <a:solidFill>
                  <a:srgbClr val="002060"/>
                </a:solidFill>
                <a:latin typeface="Acumin Pro" panose="020B0504020202020204" pitchFamily="34" charset="77"/>
              </a:rPr>
              <a:t>are listed below.</a:t>
            </a:r>
            <a:endParaRPr lang="en-US" sz="1600" dirty="0">
              <a:solidFill>
                <a:srgbClr val="002060"/>
              </a:solidFill>
              <a:latin typeface="Acumin Pro" panose="020B0504020202020204" pitchFamily="34" charset="77"/>
            </a:endParaRPr>
          </a:p>
          <a:p>
            <a:pPr marL="285750" indent="-285750">
              <a:buFont typeface="Arial" panose="020B0604020202020204" pitchFamily="34" charset="0"/>
              <a:buChar char="•"/>
            </a:pPr>
            <a:endParaRPr lang="en-US" sz="1800" b="0" i="0" spc="0" baseline="0" dirty="0">
              <a:solidFill>
                <a:schemeClr val="accent1">
                  <a:lumMod val="75000"/>
                </a:schemeClr>
              </a:solidFill>
              <a:highlight>
                <a:srgbClr val="FFFF00"/>
              </a:highlight>
              <a:latin typeface="Acumin Pro" panose="020B0504020202020204" pitchFamily="34" charset="77"/>
            </a:endParaRPr>
          </a:p>
          <a:p>
            <a:pPr algn="l"/>
            <a:r>
              <a:rPr lang="en-US" sz="1600" b="0" i="0" dirty="0">
                <a:solidFill>
                  <a:srgbClr val="002060"/>
                </a:solidFill>
                <a:effectLst/>
                <a:latin typeface="Acumin Pro" panose="020B0604020202020204" charset="0"/>
              </a:rPr>
              <a:t>Leveling the Playing Field gives underprivileged children the opportunity to enjoy the physical and emotional benefits of youth sports participation by giving completely free used and excess sporting equipment to community groups, youth leagues and schools serving low-income communities</a:t>
            </a:r>
            <a:r>
              <a:rPr lang="en-US" sz="1600" b="0" i="0" dirty="0">
                <a:solidFill>
                  <a:schemeClr val="accent1">
                    <a:lumMod val="75000"/>
                  </a:schemeClr>
                </a:solidFill>
                <a:effectLst/>
                <a:latin typeface="Acumin Pro" panose="020B0604020202020204" charset="0"/>
              </a:rPr>
              <a:t>.</a:t>
            </a:r>
            <a:endParaRPr lang="en-US" sz="1600" dirty="0">
              <a:latin typeface="Acumin Pro" panose="020B0604020202020204" charset="0"/>
              <a:hlinkClick r:id="rId2"/>
            </a:endParaRPr>
          </a:p>
          <a:p>
            <a:r>
              <a:rPr lang="en-US" sz="1600" dirty="0">
                <a:latin typeface="Acumin Pro" panose="020B0604020202020204" charset="0"/>
                <a:hlinkClick r:id="rId2"/>
              </a:rPr>
              <a:t>Donate to Sports Charity | Leveling the Playing Field</a:t>
            </a:r>
            <a:endParaRPr lang="en-US" sz="1600" dirty="0">
              <a:solidFill>
                <a:srgbClr val="00205B"/>
              </a:solidFill>
              <a:highlight>
                <a:srgbClr val="FFFF00"/>
              </a:highlight>
              <a:latin typeface="Acumin Pro" panose="020B0604020202020204" charset="0"/>
            </a:endParaRPr>
          </a:p>
          <a:p>
            <a:endParaRPr lang="en-US" sz="1600" dirty="0">
              <a:solidFill>
                <a:srgbClr val="00205B"/>
              </a:solidFill>
              <a:highlight>
                <a:srgbClr val="FFFF00"/>
              </a:highlight>
              <a:latin typeface="Acumin Pro" panose="020B0604020202020204" charset="0"/>
            </a:endParaRPr>
          </a:p>
          <a:p>
            <a:r>
              <a:rPr lang="en-US" sz="1600" b="0" i="0" dirty="0" err="1">
                <a:solidFill>
                  <a:srgbClr val="002060"/>
                </a:solidFill>
                <a:effectLst/>
                <a:latin typeface="Acumin Pro" panose="020B0604020202020204" charset="0"/>
              </a:rPr>
              <a:t>ReLax</a:t>
            </a:r>
            <a:r>
              <a:rPr lang="en-US" sz="1600" b="0" i="0" dirty="0">
                <a:solidFill>
                  <a:srgbClr val="002060"/>
                </a:solidFill>
                <a:effectLst/>
                <a:latin typeface="Acumin Pro" panose="020B0604020202020204" charset="0"/>
              </a:rPr>
              <a:t> Collections Redistributes New and Used Lacrosse Equipment to Promote Education</a:t>
            </a:r>
            <a:endParaRPr lang="en-US" sz="1600" dirty="0">
              <a:solidFill>
                <a:srgbClr val="002060"/>
              </a:solidFill>
              <a:highlight>
                <a:srgbClr val="FFFF00"/>
              </a:highlight>
              <a:latin typeface="Acumin Pro" panose="020B0604020202020204" charset="0"/>
            </a:endParaRPr>
          </a:p>
          <a:p>
            <a:r>
              <a:rPr lang="en-US" sz="1600" dirty="0">
                <a:latin typeface="Acumin Pro" panose="020B0604020202020204" charset="0"/>
                <a:hlinkClick r:id="rId3"/>
              </a:rPr>
              <a:t>Donate Lacrosse Equipment | International Distribution | </a:t>
            </a:r>
            <a:r>
              <a:rPr lang="en-US" sz="1600" dirty="0" err="1">
                <a:latin typeface="Acumin Pro" panose="020B0604020202020204" charset="0"/>
                <a:hlinkClick r:id="rId3"/>
              </a:rPr>
              <a:t>ReLax</a:t>
            </a:r>
            <a:r>
              <a:rPr lang="en-US" sz="1600" dirty="0">
                <a:latin typeface="Acumin Pro" panose="020B0604020202020204" charset="0"/>
                <a:hlinkClick r:id="rId3"/>
              </a:rPr>
              <a:t> Collections</a:t>
            </a:r>
            <a:endParaRPr lang="en-US" sz="1600" dirty="0">
              <a:latin typeface="Acumin Pro" panose="020B0604020202020204" charset="0"/>
            </a:endParaRPr>
          </a:p>
          <a:p>
            <a:endParaRPr lang="en-US" sz="1600" dirty="0">
              <a:highlight>
                <a:srgbClr val="FFFF00"/>
              </a:highlight>
              <a:latin typeface="Acumin Pro" panose="020B0604020202020204" charset="0"/>
            </a:endParaRPr>
          </a:p>
          <a:p>
            <a:r>
              <a:rPr lang="en-US" sz="1600" b="0" i="0" dirty="0">
                <a:solidFill>
                  <a:srgbClr val="002060"/>
                </a:solidFill>
                <a:effectLst/>
                <a:latin typeface="Acumin Pro" panose="020B0604020202020204" charset="0"/>
              </a:rPr>
              <a:t>Good Sports drives equitable access in youth sports by working with organizations in high-need communities serving youth ages 3-18.</a:t>
            </a:r>
            <a:endParaRPr lang="en-US" sz="1600" dirty="0">
              <a:solidFill>
                <a:srgbClr val="002060"/>
              </a:solidFill>
              <a:latin typeface="Acumin Pro" panose="020B0604020202020204" charset="0"/>
              <a:hlinkClick r:id="rId4">
                <a:extLst>
                  <a:ext uri="{A12FA001-AC4F-418D-AE19-62706E023703}">
                    <ahyp:hlinkClr xmlns:ahyp="http://schemas.microsoft.com/office/drawing/2018/hyperlinkcolor" val="tx"/>
                  </a:ext>
                </a:extLst>
              </a:hlinkClick>
            </a:endParaRPr>
          </a:p>
          <a:p>
            <a:r>
              <a:rPr lang="en-US" sz="1600" dirty="0">
                <a:solidFill>
                  <a:srgbClr val="0563C1"/>
                </a:solidFill>
                <a:latin typeface="Acumin Pro" panose="020B0604020202020204" charset="0"/>
                <a:hlinkClick r:id="rId4">
                  <a:extLst>
                    <a:ext uri="{A12FA001-AC4F-418D-AE19-62706E023703}">
                      <ahyp:hlinkClr xmlns:ahyp="http://schemas.microsoft.com/office/drawing/2018/hyperlinkcolor" val="tx"/>
                    </a:ext>
                  </a:extLst>
                </a:hlinkClick>
              </a:rPr>
              <a:t>Apply | Good Sports</a:t>
            </a:r>
            <a:endParaRPr lang="en-US" sz="1600" dirty="0">
              <a:latin typeface="Acumin Pro" panose="020B0604020202020204" charset="0"/>
            </a:endParaRPr>
          </a:p>
          <a:p>
            <a:endParaRPr lang="en-US" sz="1600" b="0" i="0" spc="0" baseline="0" dirty="0">
              <a:solidFill>
                <a:srgbClr val="002060"/>
              </a:solidFill>
              <a:highlight>
                <a:srgbClr val="FFFF00"/>
              </a:highlight>
              <a:latin typeface="Acumin Pro" panose="020B0604020202020204" charset="0"/>
            </a:endParaRPr>
          </a:p>
          <a:p>
            <a:r>
              <a:rPr lang="en-US" sz="1600" dirty="0">
                <a:solidFill>
                  <a:srgbClr val="002060"/>
                </a:solidFill>
                <a:latin typeface="Acumin Pro" panose="020B0604020202020204" charset="0"/>
              </a:rPr>
              <a:t>The Women’s Sports Foundation</a:t>
            </a:r>
            <a:r>
              <a:rPr lang="en-US" sz="1600" b="0" i="0" dirty="0">
                <a:solidFill>
                  <a:srgbClr val="002060"/>
                </a:solidFill>
                <a:effectLst/>
                <a:latin typeface="Acumin Pro" panose="020B0604020202020204" charset="0"/>
              </a:rPr>
              <a:t> continues their work to support individuals and communities of women to reach their limitless potential by providing resources that enable athletes to compete without barriers.</a:t>
            </a:r>
            <a:endParaRPr lang="en-US" sz="1600" dirty="0">
              <a:latin typeface="Acumin Pro" panose="020B0604020202020204" charset="0"/>
              <a:hlinkClick r:id="rId5"/>
            </a:endParaRPr>
          </a:p>
          <a:p>
            <a:r>
              <a:rPr lang="en-US" sz="1600" dirty="0">
                <a:latin typeface="Acumin Pro" panose="020B0604020202020204" charset="0"/>
                <a:hlinkClick r:id="rId5"/>
              </a:rPr>
              <a:t>The Power of She Fund - Women's Sports Foundation (womenssportsfoundation.org)</a:t>
            </a:r>
            <a:endParaRPr lang="en-US" sz="1600" dirty="0">
              <a:latin typeface="Acumin Pro" panose="020B0604020202020204" charset="0"/>
            </a:endParaRPr>
          </a:p>
          <a:p>
            <a:endParaRPr lang="en-US" sz="1600" b="0" i="0" spc="0" baseline="0" dirty="0">
              <a:solidFill>
                <a:srgbClr val="00205B"/>
              </a:solidFill>
              <a:highlight>
                <a:srgbClr val="FFFF00"/>
              </a:highlight>
              <a:latin typeface="Acumin Pro" panose="020B0604020202020204" charset="0"/>
            </a:endParaRPr>
          </a:p>
          <a:p>
            <a:endParaRPr lang="en-US" dirty="0">
              <a:solidFill>
                <a:srgbClr val="00205B"/>
              </a:solidFill>
              <a:highlight>
                <a:srgbClr val="FFFF00"/>
              </a:highlight>
              <a:latin typeface="Acumin Pro" panose="020B0504020202020204" pitchFamily="34" charset="77"/>
            </a:endParaRPr>
          </a:p>
          <a:p>
            <a:pPr marL="285750" indent="-285750">
              <a:buFont typeface="Arial" panose="020B0604020202020204" pitchFamily="34" charset="0"/>
              <a:buChar char="•"/>
            </a:pPr>
            <a:endParaRPr lang="en-US" sz="1800" b="0" i="0" spc="0" baseline="0" dirty="0">
              <a:solidFill>
                <a:srgbClr val="00205B"/>
              </a:solidFill>
              <a:highlight>
                <a:srgbClr val="FFFF00"/>
              </a:highlight>
              <a:latin typeface="Acumin Pro" panose="020B0504020202020204" pitchFamily="34" charset="77"/>
            </a:endParaRPr>
          </a:p>
          <a:p>
            <a:pPr marL="285750" indent="-285750">
              <a:buFont typeface="Arial" panose="020B0604020202020204" pitchFamily="34" charset="0"/>
              <a:buChar char="•"/>
            </a:pPr>
            <a:endParaRPr lang="en-US" dirty="0">
              <a:solidFill>
                <a:srgbClr val="00205B"/>
              </a:solidFill>
              <a:highlight>
                <a:srgbClr val="FFFF00"/>
              </a:highlight>
              <a:latin typeface="Acumin Pro" panose="020B0504020202020204" pitchFamily="34" charset="77"/>
            </a:endParaRPr>
          </a:p>
          <a:p>
            <a:pPr marL="285750" indent="-285750">
              <a:buFont typeface="Arial" panose="020B0604020202020204" pitchFamily="34" charset="0"/>
              <a:buChar char="•"/>
            </a:pPr>
            <a:endParaRPr lang="en-US" sz="1800" b="0" i="0" spc="0" baseline="0" dirty="0">
              <a:solidFill>
                <a:srgbClr val="00205B"/>
              </a:solidFill>
              <a:highlight>
                <a:srgbClr val="FFFF00"/>
              </a:highlight>
              <a:latin typeface="Acumin Pro" panose="020B0504020202020204" pitchFamily="34" charset="77"/>
            </a:endParaRPr>
          </a:p>
          <a:p>
            <a:pPr marL="285750" indent="-285750">
              <a:buFont typeface="Arial" panose="020B0604020202020204" pitchFamily="34" charset="0"/>
              <a:buChar char="•"/>
            </a:pPr>
            <a:endParaRPr lang="en-US" dirty="0">
              <a:solidFill>
                <a:srgbClr val="00205B"/>
              </a:solidFill>
              <a:highlight>
                <a:srgbClr val="FFFF00"/>
              </a:highlight>
              <a:latin typeface="Acumin Pro" panose="020B0504020202020204" pitchFamily="34" charset="77"/>
            </a:endParaRPr>
          </a:p>
          <a:p>
            <a:pPr marL="285750" indent="-285750">
              <a:buFont typeface="Arial" panose="020B0604020202020204" pitchFamily="34" charset="0"/>
              <a:buChar char="•"/>
            </a:pPr>
            <a:endParaRPr lang="en-US" sz="1800" b="0" i="0" spc="0" baseline="0" dirty="0">
              <a:solidFill>
                <a:srgbClr val="00205B"/>
              </a:solidFill>
              <a:highlight>
                <a:srgbClr val="FFFF00"/>
              </a:highlight>
              <a:latin typeface="Acumin Pro" panose="020B0504020202020204" pitchFamily="34" charset="77"/>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51611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849938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TIMELINE</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HIGH-LEVEL OUTLINE</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923330"/>
          </a:xfrm>
          <a:prstGeom prst="rect">
            <a:avLst/>
          </a:prstGeom>
          <a:noFill/>
        </p:spPr>
        <p:txBody>
          <a:bodyPr wrap="square" rtlCol="0">
            <a:spAutoFit/>
          </a:bodyPr>
          <a:lstStyle/>
          <a:p>
            <a:r>
              <a:rPr lang="en-US" sz="1800" b="0" i="0" spc="0" baseline="0" dirty="0">
                <a:solidFill>
                  <a:srgbClr val="C8102E"/>
                </a:solidFill>
                <a:latin typeface="Acumin Pro" panose="020B0504020202020204" pitchFamily="34" charset="77"/>
              </a:rPr>
              <a:t>*</a:t>
            </a:r>
            <a:r>
              <a:rPr lang="en-US" sz="1800" b="0" i="0" spc="0" baseline="0" dirty="0">
                <a:solidFill>
                  <a:srgbClr val="00205B"/>
                </a:solidFill>
                <a:latin typeface="Acumin Pro" panose="020B0504020202020204" pitchFamily="34" charset="77"/>
              </a:rPr>
              <a:t> Use this space to communicate your plan for forming a team and facilitating programming. Include a timeline of events: registration due dates, coach recruitment, fundraising events, suggested practice/game schedules, etc.</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199919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849938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SCHOOL SUPPORT</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NEXT STEPS</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646331"/>
          </a:xfrm>
          <a:prstGeom prst="rect">
            <a:avLst/>
          </a:prstGeom>
          <a:noFill/>
        </p:spPr>
        <p:txBody>
          <a:bodyPr wrap="square" rtlCol="0">
            <a:spAutoFit/>
          </a:bodyPr>
          <a:lstStyle/>
          <a:p>
            <a:r>
              <a:rPr lang="en-US" sz="1800" b="0" i="0" spc="0" baseline="0" dirty="0">
                <a:solidFill>
                  <a:srgbClr val="C8102E"/>
                </a:solidFill>
                <a:latin typeface="Acumin Pro" panose="020B0504020202020204" pitchFamily="34" charset="77"/>
              </a:rPr>
              <a:t>*</a:t>
            </a:r>
            <a:r>
              <a:rPr lang="en-US" sz="1800" b="0" i="0" spc="0" baseline="0" dirty="0">
                <a:solidFill>
                  <a:srgbClr val="00205B"/>
                </a:solidFill>
                <a:latin typeface="Acumin Pro" panose="020B0504020202020204" pitchFamily="34" charset="77"/>
              </a:rPr>
              <a:t> Use this space to </a:t>
            </a:r>
            <a:r>
              <a:rPr lang="en-US" dirty="0">
                <a:solidFill>
                  <a:srgbClr val="00205B"/>
                </a:solidFill>
                <a:latin typeface="Acumin Pro" panose="020B0504020202020204" pitchFamily="34" charset="77"/>
              </a:rPr>
              <a:t>briefly explain what is needed from your school and/or community. Keep your needs concise and easy to digest. Use bullet points for Next Steps and action items.</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98603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849938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QUESTIONS?</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CONTACT INFORMATION</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2031325"/>
          </a:xfrm>
          <a:prstGeom prst="rect">
            <a:avLst/>
          </a:prstGeom>
          <a:noFill/>
        </p:spPr>
        <p:txBody>
          <a:bodyPr wrap="square" rtlCol="0">
            <a:spAutoFit/>
          </a:bodyPr>
          <a:lstStyle/>
          <a:p>
            <a:r>
              <a:rPr lang="en-US" dirty="0">
                <a:solidFill>
                  <a:srgbClr val="C8102E"/>
                </a:solidFill>
                <a:latin typeface="Acumin Pro" panose="020B0504020202020204" pitchFamily="34" charset="77"/>
              </a:rPr>
              <a:t>* </a:t>
            </a:r>
            <a:r>
              <a:rPr lang="en-US" dirty="0">
                <a:solidFill>
                  <a:srgbClr val="00205B"/>
                </a:solidFill>
                <a:latin typeface="Acumin Pro" panose="020B0504020202020204" pitchFamily="34" charset="77"/>
              </a:rPr>
              <a:t>School/Program Website</a:t>
            </a:r>
          </a:p>
          <a:p>
            <a:endParaRPr lang="en-US" sz="1800" b="0" i="0" spc="0" baseline="0" dirty="0">
              <a:solidFill>
                <a:srgbClr val="00205B"/>
              </a:solidFill>
              <a:latin typeface="Acumin Pro" panose="020B0504020202020204" pitchFamily="34" charset="77"/>
            </a:endParaRPr>
          </a:p>
          <a:p>
            <a:r>
              <a:rPr lang="en-US" dirty="0">
                <a:solidFill>
                  <a:srgbClr val="C8102E"/>
                </a:solidFill>
                <a:latin typeface="Acumin Pro" panose="020B0504020202020204" pitchFamily="34" charset="77"/>
              </a:rPr>
              <a:t>*</a:t>
            </a:r>
            <a:r>
              <a:rPr lang="en-US" dirty="0">
                <a:solidFill>
                  <a:srgbClr val="00205B"/>
                </a:solidFill>
                <a:latin typeface="Acumin Pro" panose="020B0504020202020204" pitchFamily="34" charset="77"/>
              </a:rPr>
              <a:t> Presenter’s Name</a:t>
            </a:r>
          </a:p>
          <a:p>
            <a:r>
              <a:rPr lang="en-US" sz="1800" b="0" i="0" spc="0" baseline="0" dirty="0">
                <a:solidFill>
                  <a:srgbClr val="C8102E"/>
                </a:solidFill>
                <a:latin typeface="Acumin Pro" panose="020B0504020202020204" pitchFamily="34" charset="77"/>
              </a:rPr>
              <a:t>*</a:t>
            </a:r>
            <a:r>
              <a:rPr lang="en-US" sz="1800" b="0" i="0" spc="0" baseline="0" dirty="0">
                <a:solidFill>
                  <a:srgbClr val="00205B"/>
                </a:solidFill>
                <a:latin typeface="Acumin Pro" panose="020B0504020202020204" pitchFamily="34" charset="77"/>
              </a:rPr>
              <a:t> Presenter’s Title</a:t>
            </a:r>
          </a:p>
          <a:p>
            <a:r>
              <a:rPr lang="en-US" dirty="0">
                <a:solidFill>
                  <a:srgbClr val="C8102E"/>
                </a:solidFill>
                <a:latin typeface="Acumin Pro" panose="020B0504020202020204" pitchFamily="34" charset="77"/>
              </a:rPr>
              <a:t>*</a:t>
            </a:r>
            <a:r>
              <a:rPr lang="en-US" dirty="0">
                <a:solidFill>
                  <a:srgbClr val="00205B"/>
                </a:solidFill>
                <a:latin typeface="Acumin Pro" panose="020B0504020202020204" pitchFamily="34" charset="77"/>
              </a:rPr>
              <a:t> Presenter’s Email</a:t>
            </a:r>
          </a:p>
          <a:p>
            <a:endParaRPr lang="en-US" sz="1800" b="0" i="0" spc="0" baseline="0" dirty="0">
              <a:solidFill>
                <a:srgbClr val="00205B"/>
              </a:solidFill>
              <a:latin typeface="Acumin Pro" panose="020B0504020202020204" pitchFamily="34" charset="77"/>
            </a:endParaRPr>
          </a:p>
          <a:p>
            <a:r>
              <a:rPr lang="en-US" dirty="0">
                <a:solidFill>
                  <a:srgbClr val="00205B"/>
                </a:solidFill>
                <a:latin typeface="Acumin Pro" panose="020B0504020202020204" pitchFamily="34" charset="77"/>
              </a:rPr>
              <a:t>USA Lacrosse Resources: </a:t>
            </a:r>
            <a:r>
              <a:rPr lang="en-US" dirty="0">
                <a:solidFill>
                  <a:srgbClr val="0070C0"/>
                </a:solidFill>
                <a:latin typeface="Acumin Pro" panose="020B0504020202020204" pitchFamily="34" charset="77"/>
                <a:hlinkClick r:id="rId2">
                  <a:extLst>
                    <a:ext uri="{A12FA001-AC4F-418D-AE19-62706E023703}">
                      <ahyp:hlinkClr xmlns:ahyp="http://schemas.microsoft.com/office/drawing/2018/hyperlinkcolor" val="tx"/>
                    </a:ext>
                  </a:extLst>
                </a:hlinkClick>
              </a:rPr>
              <a:t>www.usalacrosse.com</a:t>
            </a:r>
            <a:endParaRPr lang="en-US" dirty="0">
              <a:solidFill>
                <a:srgbClr val="0070C0"/>
              </a:solidFill>
              <a:latin typeface="Acumin Pro" panose="020B0504020202020204" pitchFamily="34" charset="77"/>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8498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F039D-B551-9E45-9365-37087C473DC7}"/>
              </a:ext>
            </a:extLst>
          </p:cNvPr>
          <p:cNvSpPr txBox="1"/>
          <p:nvPr/>
        </p:nvSpPr>
        <p:spPr>
          <a:xfrm>
            <a:off x="612531" y="445477"/>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WELCOME</a:t>
            </a:r>
          </a:p>
        </p:txBody>
      </p:sp>
      <p:sp>
        <p:nvSpPr>
          <p:cNvPr id="3" name="TextBox 2">
            <a:extLst>
              <a:ext uri="{FF2B5EF4-FFF2-40B4-BE49-F238E27FC236}">
                <a16:creationId xmlns:a16="http://schemas.microsoft.com/office/drawing/2014/main" id="{C22A6C56-EA2A-E24E-A4DC-704C322033DF}"/>
              </a:ext>
            </a:extLst>
          </p:cNvPr>
          <p:cNvSpPr txBox="1"/>
          <p:nvPr/>
        </p:nvSpPr>
        <p:spPr>
          <a:xfrm>
            <a:off x="612531" y="1512278"/>
            <a:ext cx="11397760"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NOTE:</a:t>
            </a:r>
          </a:p>
        </p:txBody>
      </p:sp>
      <p:sp>
        <p:nvSpPr>
          <p:cNvPr id="4" name="TextBox 3">
            <a:extLst>
              <a:ext uri="{FF2B5EF4-FFF2-40B4-BE49-F238E27FC236}">
                <a16:creationId xmlns:a16="http://schemas.microsoft.com/office/drawing/2014/main" id="{5B5DF788-F9DE-D741-92E7-A0398357BFF9}"/>
              </a:ext>
            </a:extLst>
          </p:cNvPr>
          <p:cNvSpPr txBox="1"/>
          <p:nvPr/>
        </p:nvSpPr>
        <p:spPr>
          <a:xfrm>
            <a:off x="612530" y="1934310"/>
            <a:ext cx="9354429" cy="2585323"/>
          </a:xfrm>
          <a:prstGeom prst="rect">
            <a:avLst/>
          </a:prstGeom>
          <a:noFill/>
        </p:spPr>
        <p:txBody>
          <a:bodyPr wrap="square" rtlCol="0">
            <a:spAutoFit/>
          </a:bodyPr>
          <a:lstStyle/>
          <a:p>
            <a:r>
              <a:rPr lang="en-US" dirty="0">
                <a:solidFill>
                  <a:srgbClr val="00205B"/>
                </a:solidFill>
                <a:latin typeface="Acumin Pro" panose="020B0504020202020204" pitchFamily="34" charset="77"/>
              </a:rPr>
              <a:t>Thank you for your interest in starting a conversation and opening the dialogue around incorporating lacrosse in your school.</a:t>
            </a:r>
          </a:p>
          <a:p>
            <a:endParaRPr lang="en-US" dirty="0">
              <a:solidFill>
                <a:srgbClr val="00205B"/>
              </a:solidFill>
              <a:latin typeface="Acumin Pro" panose="020B0504020202020204" pitchFamily="34" charset="77"/>
            </a:endParaRPr>
          </a:p>
          <a:p>
            <a:r>
              <a:rPr lang="en-US" dirty="0">
                <a:solidFill>
                  <a:srgbClr val="00205B"/>
                </a:solidFill>
                <a:latin typeface="Acumin Pro" panose="020B0504020202020204" pitchFamily="34" charset="77"/>
              </a:rPr>
              <a:t>Please use the following slides as a template. Customize this PowerPoint to inform and address your school board, administrators, donors, etc. </a:t>
            </a:r>
          </a:p>
          <a:p>
            <a:endParaRPr lang="en-US" dirty="0">
              <a:solidFill>
                <a:srgbClr val="00205B"/>
              </a:solidFill>
              <a:latin typeface="Acumin Pro" panose="020B0504020202020204" pitchFamily="34" charset="77"/>
            </a:endParaRPr>
          </a:p>
          <a:p>
            <a:r>
              <a:rPr lang="en-US" dirty="0">
                <a:solidFill>
                  <a:srgbClr val="00205B"/>
                </a:solidFill>
                <a:latin typeface="Acumin Pro" panose="020B0504020202020204" pitchFamily="34" charset="77"/>
              </a:rPr>
              <a:t>Asterisks (</a:t>
            </a:r>
            <a:r>
              <a:rPr lang="en-US" dirty="0">
                <a:solidFill>
                  <a:srgbClr val="C8102E"/>
                </a:solidFill>
                <a:latin typeface="Acumin Pro" panose="020B0504020202020204" pitchFamily="34" charset="77"/>
              </a:rPr>
              <a:t>*</a:t>
            </a:r>
            <a:r>
              <a:rPr lang="en-US" dirty="0">
                <a:solidFill>
                  <a:srgbClr val="00205B"/>
                </a:solidFill>
                <a:latin typeface="Acumin Pro" panose="020B0504020202020204" pitchFamily="34" charset="77"/>
              </a:rPr>
              <a:t>) indicate areas where your school-specific details are needed. </a:t>
            </a:r>
          </a:p>
          <a:p>
            <a:endParaRPr lang="en-US" sz="1800" b="0" i="0" spc="0" baseline="0" dirty="0">
              <a:solidFill>
                <a:srgbClr val="00205B"/>
              </a:solidFill>
              <a:latin typeface="Acumin Pro" panose="020B0504020202020204" pitchFamily="34" charset="77"/>
            </a:endParaRPr>
          </a:p>
          <a:p>
            <a:r>
              <a:rPr lang="en-US" dirty="0">
                <a:solidFill>
                  <a:srgbClr val="00205B"/>
                </a:solidFill>
                <a:latin typeface="Acumin Pro" panose="020B0504020202020204" pitchFamily="34" charset="77"/>
              </a:rPr>
              <a:t>To open hyperlinks, please view this resource as a Slide Show Presentation. </a:t>
            </a:r>
            <a:endParaRPr lang="en-US" sz="1800" b="0" i="0" spc="0" baseline="0" dirty="0">
              <a:solidFill>
                <a:srgbClr val="00205B"/>
              </a:solidFill>
              <a:latin typeface="Acumin Pro" panose="020B0504020202020204" pitchFamily="34" charset="77"/>
            </a:endParaRP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dirty="0">
              <a:latin typeface="Alt Gothic Comp ATF Blk" panose="020B0508040502040204" pitchFamily="34" charset="77"/>
            </a:endParaRPr>
          </a:p>
        </p:txBody>
      </p:sp>
      <p:sp>
        <p:nvSpPr>
          <p:cNvPr id="6" name="TextBox 5">
            <a:extLst>
              <a:ext uri="{FF2B5EF4-FFF2-40B4-BE49-F238E27FC236}">
                <a16:creationId xmlns:a16="http://schemas.microsoft.com/office/drawing/2014/main" id="{327F153C-46A4-034B-AB7B-364152805417}"/>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53350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ABOUT USA LACROSSE</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OUR MISSION</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6240332" cy="1200329"/>
          </a:xfrm>
          <a:prstGeom prst="rect">
            <a:avLst/>
          </a:prstGeom>
          <a:noFill/>
        </p:spPr>
        <p:txBody>
          <a:bodyPr wrap="square" rtlCol="0">
            <a:spAutoFit/>
          </a:bodyPr>
          <a:lstStyle/>
          <a:p>
            <a:r>
              <a:rPr lang="en-US" sz="1800" b="0" i="0" spc="0" baseline="0" dirty="0">
                <a:solidFill>
                  <a:srgbClr val="00205B"/>
                </a:solidFill>
                <a:latin typeface="Acumin Pro" panose="020B0504020202020204" pitchFamily="34" charset="77"/>
              </a:rPr>
              <a:t>As the governing body of lacrosse in the United States, USA Lacrosse provides national leadership, structure, and resources to fuel the sport’s growth and enrich the experience of participants. </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pic>
        <p:nvPicPr>
          <p:cNvPr id="7" name="Picture 6">
            <a:extLst>
              <a:ext uri="{FF2B5EF4-FFF2-40B4-BE49-F238E27FC236}">
                <a16:creationId xmlns:a16="http://schemas.microsoft.com/office/drawing/2014/main" id="{47B67D8C-44F4-5F4C-B84D-CBD85D42B32C}"/>
              </a:ext>
            </a:extLst>
          </p:cNvPr>
          <p:cNvPicPr>
            <a:picLocks/>
          </p:cNvPicPr>
          <p:nvPr/>
        </p:nvPicPr>
        <p:blipFill>
          <a:blip r:embed="rId2"/>
          <a:stretch>
            <a:fillRect/>
          </a:stretch>
        </p:blipFill>
        <p:spPr>
          <a:xfrm>
            <a:off x="7199589" y="2541885"/>
            <a:ext cx="3749040" cy="3749040"/>
          </a:xfrm>
          <a:prstGeom prst="rect">
            <a:avLst/>
          </a:prstGeom>
        </p:spPr>
      </p:pic>
      <p:sp>
        <p:nvSpPr>
          <p:cNvPr id="10" name="TextBox 9">
            <a:extLst>
              <a:ext uri="{FF2B5EF4-FFF2-40B4-BE49-F238E27FC236}">
                <a16:creationId xmlns:a16="http://schemas.microsoft.com/office/drawing/2014/main" id="{080A48DB-2F7C-42D5-8A95-66830CAE7B1B}"/>
              </a:ext>
            </a:extLst>
          </p:cNvPr>
          <p:cNvSpPr txBox="1"/>
          <p:nvPr/>
        </p:nvSpPr>
        <p:spPr>
          <a:xfrm>
            <a:off x="612531" y="3260316"/>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OUR VISION</a:t>
            </a:r>
          </a:p>
        </p:txBody>
      </p:sp>
      <p:sp>
        <p:nvSpPr>
          <p:cNvPr id="11" name="TextBox 10">
            <a:extLst>
              <a:ext uri="{FF2B5EF4-FFF2-40B4-BE49-F238E27FC236}">
                <a16:creationId xmlns:a16="http://schemas.microsoft.com/office/drawing/2014/main" id="{1BC39810-345D-48FE-8967-05721849667F}"/>
              </a:ext>
            </a:extLst>
          </p:cNvPr>
          <p:cNvSpPr txBox="1"/>
          <p:nvPr/>
        </p:nvSpPr>
        <p:spPr>
          <a:xfrm>
            <a:off x="612531" y="3693984"/>
            <a:ext cx="6240332" cy="646331"/>
          </a:xfrm>
          <a:prstGeom prst="rect">
            <a:avLst/>
          </a:prstGeom>
          <a:noFill/>
        </p:spPr>
        <p:txBody>
          <a:bodyPr wrap="square">
            <a:spAutoFit/>
          </a:bodyPr>
          <a:lstStyle/>
          <a:p>
            <a:r>
              <a:rPr lang="en-US" sz="1800" b="0" i="0" spc="0" baseline="0" dirty="0">
                <a:solidFill>
                  <a:srgbClr val="00205B"/>
                </a:solidFill>
                <a:latin typeface="Acumin Pro" panose="020B0504020202020204" pitchFamily="34" charset="77"/>
              </a:rPr>
              <a:t>We envision a future that offers everyone a lifelong opportunity to enjoy the sport of lacrosse. </a:t>
            </a:r>
          </a:p>
        </p:txBody>
      </p:sp>
      <p:pic>
        <p:nvPicPr>
          <p:cNvPr id="12" name="Picture 2">
            <a:extLst>
              <a:ext uri="{FF2B5EF4-FFF2-40B4-BE49-F238E27FC236}">
                <a16:creationId xmlns:a16="http://schemas.microsoft.com/office/drawing/2014/main" id="{1CD0D229-4440-47FC-A069-9D53394318AA}"/>
              </a:ext>
            </a:extLst>
          </p:cNvPr>
          <p:cNvPicPr>
            <a:picLocks noChangeArrowheads="1"/>
          </p:cNvPicPr>
          <p:nvPr/>
        </p:nvPicPr>
        <p:blipFill rotWithShape="1">
          <a:blip r:embed="rId3">
            <a:extLst>
              <a:ext uri="{28A0092B-C50C-407E-A947-70E740481C1C}">
                <a14:useLocalDpi xmlns:a14="http://schemas.microsoft.com/office/drawing/2010/main" val="0"/>
              </a:ext>
            </a:extLst>
          </a:blip>
          <a:srcRect l="19033" t="6822" r="15658" b="28485"/>
          <a:stretch/>
        </p:blipFill>
        <p:spPr bwMode="auto">
          <a:xfrm>
            <a:off x="7359609" y="2687481"/>
            <a:ext cx="3429000" cy="3429000"/>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41484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26777" y="55098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EDUCATION &amp; TRAINING</a:t>
            </a:r>
          </a:p>
        </p:txBody>
      </p:sp>
      <p:sp>
        <p:nvSpPr>
          <p:cNvPr id="3" name="TextBox 2">
            <a:extLst>
              <a:ext uri="{FF2B5EF4-FFF2-40B4-BE49-F238E27FC236}">
                <a16:creationId xmlns:a16="http://schemas.microsoft.com/office/drawing/2014/main" id="{FF971D5B-3680-0342-AC85-F16591E62FFF}"/>
              </a:ext>
            </a:extLst>
          </p:cNvPr>
          <p:cNvSpPr txBox="1"/>
          <p:nvPr/>
        </p:nvSpPr>
        <p:spPr>
          <a:xfrm>
            <a:off x="3226777" y="1617785"/>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COACHES, OFFICIALS, AND PLAYERS</a:t>
            </a:r>
          </a:p>
        </p:txBody>
      </p:sp>
      <p:sp>
        <p:nvSpPr>
          <p:cNvPr id="4" name="TextBox 3">
            <a:extLst>
              <a:ext uri="{FF2B5EF4-FFF2-40B4-BE49-F238E27FC236}">
                <a16:creationId xmlns:a16="http://schemas.microsoft.com/office/drawing/2014/main" id="{84042EEB-2B95-F84F-8C4A-5365EF31550D}"/>
              </a:ext>
            </a:extLst>
          </p:cNvPr>
          <p:cNvSpPr txBox="1"/>
          <p:nvPr/>
        </p:nvSpPr>
        <p:spPr>
          <a:xfrm>
            <a:off x="3226777" y="2039817"/>
            <a:ext cx="8030308" cy="3970318"/>
          </a:xfrm>
          <a:prstGeom prst="rect">
            <a:avLst/>
          </a:prstGeom>
          <a:noFill/>
        </p:spPr>
        <p:txBody>
          <a:bodyPr wrap="square" rtlCol="0">
            <a:spAutoFit/>
          </a:bodyPr>
          <a:lstStyle/>
          <a:p>
            <a:pPr fontAlgn="base"/>
            <a:r>
              <a:rPr lang="en-US" dirty="0">
                <a:solidFill>
                  <a:srgbClr val="00205B"/>
                </a:solidFill>
                <a:latin typeface="Acumin Pro" panose="020B0604020202020204" charset="0"/>
              </a:rPr>
              <a:t>A safe and positive playing experience starts with knowing the rules and how to appropriately and effectively coach, officiate, and play the game.</a:t>
            </a:r>
          </a:p>
          <a:p>
            <a:pPr marL="0" indent="0" fontAlgn="base">
              <a:buNone/>
            </a:pPr>
            <a:endParaRPr lang="en-US" dirty="0">
              <a:solidFill>
                <a:srgbClr val="00205B"/>
              </a:solidFill>
              <a:latin typeface="Acumin Pro" panose="020B0604020202020204" charset="0"/>
            </a:endParaRPr>
          </a:p>
          <a:p>
            <a:pPr algn="l"/>
            <a:r>
              <a:rPr lang="en-US" b="0" i="0" dirty="0">
                <a:solidFill>
                  <a:srgbClr val="00205B"/>
                </a:solidFill>
                <a:effectLst/>
                <a:latin typeface="Acumin Pro" panose="020B0604020202020204" charset="0"/>
              </a:rPr>
              <a:t>Coach Resources: Whether you're an experienced coach or getting ready to lead a team for the first time, USA Lacrosse is ready to help you achieve success. The USAL coach certification program is an organized approach to make sure you have everything covered, making you the best coach you can be. </a:t>
            </a:r>
          </a:p>
          <a:p>
            <a:pPr algn="l"/>
            <a:endParaRPr lang="en-US" dirty="0">
              <a:solidFill>
                <a:srgbClr val="00205B"/>
              </a:solidFill>
              <a:latin typeface="Acumin Pro" panose="020B0604020202020204" charset="0"/>
            </a:endParaRPr>
          </a:p>
          <a:p>
            <a:pPr algn="l"/>
            <a:r>
              <a:rPr lang="en-US" dirty="0">
                <a:solidFill>
                  <a:srgbClr val="00205B"/>
                </a:solidFill>
                <a:latin typeface="Acumin Pro" panose="020B0604020202020204" charset="0"/>
              </a:rPr>
              <a:t>Official’s Resources: Whether you’re just starting out in stripes or looking to tackle a new challenge, USA Lacrosse is here to help you advance on your officiating journey. USAL works side-by-side the top officials in the country to develop certified training programs that will help you prepare you for everything you’ll see on the field.</a:t>
            </a:r>
            <a:endParaRPr lang="en-US" dirty="0"/>
          </a:p>
        </p:txBody>
      </p:sp>
      <p:sp>
        <p:nvSpPr>
          <p:cNvPr id="5" name="TextBox 4">
            <a:extLst>
              <a:ext uri="{FF2B5EF4-FFF2-40B4-BE49-F238E27FC236}">
                <a16:creationId xmlns:a16="http://schemas.microsoft.com/office/drawing/2014/main" id="{E9B15B65-5295-5141-B8F6-F49D3682F710}"/>
              </a:ext>
            </a:extLst>
          </p:cNvPr>
          <p:cNvSpPr txBox="1"/>
          <p:nvPr/>
        </p:nvSpPr>
        <p:spPr>
          <a:xfrm>
            <a:off x="178777" y="685708"/>
            <a:ext cx="2623038" cy="430887"/>
          </a:xfrm>
          <a:prstGeom prst="rect">
            <a:avLst/>
          </a:prstGeom>
          <a:noFill/>
        </p:spPr>
        <p:txBody>
          <a:bodyPr wrap="square" rtlCol="0">
            <a:spAutoFit/>
          </a:bodyPr>
          <a:lstStyle/>
          <a:p>
            <a:r>
              <a:rPr lang="en-US" sz="2200" b="0" i="0" spc="100" baseline="0" dirty="0">
                <a:solidFill>
                  <a:srgbClr val="97999B"/>
                </a:solidFill>
                <a:latin typeface="Alt Gothic Comp ATF" panose="020B0608040502040204" pitchFamily="34" charset="77"/>
              </a:rPr>
              <a:t>HELPFUL LINKS</a:t>
            </a:r>
          </a:p>
        </p:txBody>
      </p:sp>
      <p:sp>
        <p:nvSpPr>
          <p:cNvPr id="6" name="TextBox 5">
            <a:extLst>
              <a:ext uri="{FF2B5EF4-FFF2-40B4-BE49-F238E27FC236}">
                <a16:creationId xmlns:a16="http://schemas.microsoft.com/office/drawing/2014/main" id="{6E12B15D-B53C-C249-BACD-63B9154A00D3}"/>
              </a:ext>
            </a:extLst>
          </p:cNvPr>
          <p:cNvSpPr txBox="1"/>
          <p:nvPr/>
        </p:nvSpPr>
        <p:spPr>
          <a:xfrm>
            <a:off x="178777" y="1154961"/>
            <a:ext cx="2529254" cy="5262979"/>
          </a:xfrm>
          <a:prstGeom prst="rect">
            <a:avLst/>
          </a:prstGeom>
          <a:noFill/>
        </p:spPr>
        <p:txBody>
          <a:bodyPr wrap="square" rtlCol="0">
            <a:spAutoFit/>
          </a:bodyPr>
          <a:lstStyle/>
          <a:p>
            <a:r>
              <a:rPr lang="en-US" sz="1400" b="0" i="0" spc="0" baseline="0" dirty="0">
                <a:solidFill>
                  <a:srgbClr val="53565A"/>
                </a:solidFill>
                <a:latin typeface="Acumin Pro" panose="020B0504020202020204" pitchFamily="34" charset="77"/>
              </a:rPr>
              <a:t>Coach Resources: </a:t>
            </a:r>
            <a:r>
              <a:rPr lang="en-US" sz="1400" b="0" i="0" dirty="0">
                <a:solidFill>
                  <a:srgbClr val="00205B"/>
                </a:solidFill>
                <a:effectLst/>
                <a:latin typeface="Acumin Pro" panose="020B0604020202020204" charset="0"/>
                <a:hlinkClick r:id="rId2"/>
              </a:rPr>
              <a:t>https://www.usalacrosse.com/coaches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Coach Certification: </a:t>
            </a:r>
            <a:r>
              <a:rPr lang="en-US" sz="1400" b="0" i="0" spc="0" baseline="0" dirty="0">
                <a:solidFill>
                  <a:srgbClr val="53565A"/>
                </a:solidFill>
                <a:latin typeface="Acumin Pro" panose="020B0504020202020204" pitchFamily="34" charset="77"/>
                <a:hlinkClick r:id="rId3"/>
              </a:rPr>
              <a:t>https://www.usalacrosse.com/coach-certification</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Official’s Resources: </a:t>
            </a:r>
            <a:r>
              <a:rPr lang="en-US" sz="1400" dirty="0">
                <a:solidFill>
                  <a:srgbClr val="00205B"/>
                </a:solidFill>
                <a:latin typeface="Acumin Pro" panose="020B0604020202020204" charset="0"/>
                <a:hlinkClick r:id="rId4"/>
              </a:rPr>
              <a:t>https://www.usalacrosse.com/officials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Official’s Certification: </a:t>
            </a:r>
            <a:r>
              <a:rPr lang="en-US" sz="1400" b="0" i="0" spc="0" baseline="0" dirty="0">
                <a:solidFill>
                  <a:srgbClr val="53565A"/>
                </a:solidFill>
                <a:latin typeface="Acumin Pro" panose="020B0504020202020204" pitchFamily="34" charset="77"/>
                <a:hlinkClick r:id="rId5"/>
              </a:rPr>
              <a:t>https://www.usalacrosse.com/officials-certification</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Men’s Game Rules: </a:t>
            </a:r>
            <a:r>
              <a:rPr lang="en-US" sz="1400" b="0" i="0" spc="0" baseline="0" dirty="0">
                <a:solidFill>
                  <a:srgbClr val="53565A"/>
                </a:solidFill>
                <a:latin typeface="Acumin Pro" panose="020B0504020202020204" pitchFamily="34" charset="77"/>
                <a:hlinkClick r:id="rId6"/>
              </a:rPr>
              <a:t>https://www.usalacrosse.com/boys-and-mens-rules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Women’s Game Rules: </a:t>
            </a:r>
            <a:r>
              <a:rPr lang="en-US" sz="1400" b="0" i="0" spc="0" baseline="0" dirty="0">
                <a:solidFill>
                  <a:srgbClr val="53565A"/>
                </a:solidFill>
                <a:latin typeface="Acumin Pro" panose="020B0504020202020204" pitchFamily="34" charset="77"/>
                <a:hlinkClick r:id="rId7"/>
              </a:rPr>
              <a:t>https://www.usalacrosse.com/girls-and-womens-rules</a:t>
            </a:r>
            <a:endParaRPr lang="en-US" sz="1400" b="0" i="0" spc="0" baseline="0" dirty="0">
              <a:solidFill>
                <a:srgbClr val="53565A"/>
              </a:solidFill>
              <a:latin typeface="Acumin Pro" panose="020B0504020202020204" pitchFamily="34" charset="77"/>
            </a:endParaRPr>
          </a:p>
          <a:p>
            <a:endParaRPr lang="en-US" sz="1400" b="0" i="0" spc="0" baseline="0" dirty="0">
              <a:solidFill>
                <a:srgbClr val="53565A"/>
              </a:solidFill>
              <a:latin typeface="Acumin Pro" panose="020B0504020202020204" pitchFamily="34" charset="77"/>
            </a:endParaRP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sp>
        <p:nvSpPr>
          <p:cNvPr id="9" name="TextBox 8">
            <a:extLst>
              <a:ext uri="{FF2B5EF4-FFF2-40B4-BE49-F238E27FC236}">
                <a16:creationId xmlns:a16="http://schemas.microsoft.com/office/drawing/2014/main" id="{3C0915E9-6F07-42CB-A5DB-E57C6F19A6A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83333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B9251-C93A-014F-9DEC-FF086AE524D5}"/>
              </a:ext>
            </a:extLst>
          </p:cNvPr>
          <p:cNvSpPr txBox="1"/>
          <p:nvPr/>
        </p:nvSpPr>
        <p:spPr>
          <a:xfrm>
            <a:off x="3226777" y="55098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SAFETY</a:t>
            </a:r>
          </a:p>
        </p:txBody>
      </p:sp>
      <p:sp>
        <p:nvSpPr>
          <p:cNvPr id="3" name="TextBox 2">
            <a:extLst>
              <a:ext uri="{FF2B5EF4-FFF2-40B4-BE49-F238E27FC236}">
                <a16:creationId xmlns:a16="http://schemas.microsoft.com/office/drawing/2014/main" id="{5C77FEB9-606A-CF49-9D48-FBE357E7183A}"/>
              </a:ext>
            </a:extLst>
          </p:cNvPr>
          <p:cNvSpPr txBox="1"/>
          <p:nvPr/>
        </p:nvSpPr>
        <p:spPr>
          <a:xfrm>
            <a:off x="3226777" y="1617785"/>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CENTER FOR SPORT SCIENCE</a:t>
            </a:r>
          </a:p>
        </p:txBody>
      </p:sp>
      <p:sp>
        <p:nvSpPr>
          <p:cNvPr id="4" name="TextBox 3">
            <a:extLst>
              <a:ext uri="{FF2B5EF4-FFF2-40B4-BE49-F238E27FC236}">
                <a16:creationId xmlns:a16="http://schemas.microsoft.com/office/drawing/2014/main" id="{E73848A5-13D2-4D47-A285-334E8B14CB69}"/>
              </a:ext>
            </a:extLst>
          </p:cNvPr>
          <p:cNvSpPr txBox="1"/>
          <p:nvPr/>
        </p:nvSpPr>
        <p:spPr>
          <a:xfrm>
            <a:off x="3226777" y="2039817"/>
            <a:ext cx="8030308" cy="2862322"/>
          </a:xfrm>
          <a:prstGeom prst="rect">
            <a:avLst/>
          </a:prstGeom>
          <a:noFill/>
        </p:spPr>
        <p:txBody>
          <a:bodyPr wrap="square" rtlCol="0">
            <a:spAutoFit/>
          </a:bodyPr>
          <a:lstStyle/>
          <a:p>
            <a:r>
              <a:rPr lang="en-US" sz="1800" b="0" i="0" spc="0" baseline="0" dirty="0">
                <a:solidFill>
                  <a:srgbClr val="00205B"/>
                </a:solidFill>
                <a:latin typeface="Acumin Pro" panose="020B0504020202020204" pitchFamily="34" charset="77"/>
              </a:rPr>
              <a:t>A national hub for the study and improvement of health, safety, and performance in lacrosse.</a:t>
            </a:r>
          </a:p>
          <a:p>
            <a:endParaRPr lang="en-US" dirty="0">
              <a:solidFill>
                <a:srgbClr val="00205B"/>
              </a:solidFill>
              <a:latin typeface="Acumin Pro" panose="020B0504020202020204" pitchFamily="34" charset="77"/>
            </a:endParaRPr>
          </a:p>
          <a:p>
            <a:r>
              <a:rPr lang="en-US" sz="1800" b="0" i="0" spc="0" baseline="0" dirty="0">
                <a:solidFill>
                  <a:srgbClr val="00205B"/>
                </a:solidFill>
                <a:latin typeface="Acumin Pro" panose="020B0504020202020204" pitchFamily="34" charset="77"/>
              </a:rPr>
              <a:t>Created in 2016, the Center is devoted to research, education, collaboration, policy development, and best practices guidelines that benefit the safety and wellness of lacrosse players, with a particular focus on youth players.</a:t>
            </a:r>
          </a:p>
          <a:p>
            <a:endParaRPr lang="en-US" sz="1800" b="0" i="0" spc="0" baseline="0" dirty="0">
              <a:solidFill>
                <a:srgbClr val="00205B"/>
              </a:solidFill>
              <a:latin typeface="Acumin Pro" panose="020B0504020202020204" pitchFamily="34" charset="77"/>
            </a:endParaRPr>
          </a:p>
          <a:p>
            <a:r>
              <a:rPr lang="en-US" sz="1800" b="0" i="0" spc="0" baseline="0" dirty="0">
                <a:solidFill>
                  <a:srgbClr val="00205B"/>
                </a:solidFill>
                <a:latin typeface="Acumin Pro" panose="020B0504020202020204" pitchFamily="34" charset="77"/>
              </a:rPr>
              <a:t>The dedicated volunteers from our Sports Science &amp; Safety Committee function as an advisory group for the Center and provide safety education leadership for the entire lacrosse community.</a:t>
            </a:r>
          </a:p>
        </p:txBody>
      </p:sp>
      <p:sp>
        <p:nvSpPr>
          <p:cNvPr id="5" name="TextBox 4">
            <a:extLst>
              <a:ext uri="{FF2B5EF4-FFF2-40B4-BE49-F238E27FC236}">
                <a16:creationId xmlns:a16="http://schemas.microsoft.com/office/drawing/2014/main" id="{1CD5C19B-5372-9C49-A949-63E65ADB6ECC}"/>
              </a:ext>
            </a:extLst>
          </p:cNvPr>
          <p:cNvSpPr txBox="1"/>
          <p:nvPr/>
        </p:nvSpPr>
        <p:spPr>
          <a:xfrm>
            <a:off x="178777" y="685708"/>
            <a:ext cx="2623038" cy="430887"/>
          </a:xfrm>
          <a:prstGeom prst="rect">
            <a:avLst/>
          </a:prstGeom>
          <a:noFill/>
        </p:spPr>
        <p:txBody>
          <a:bodyPr wrap="square" rtlCol="0">
            <a:spAutoFit/>
          </a:bodyPr>
          <a:lstStyle/>
          <a:p>
            <a:r>
              <a:rPr lang="en-US" sz="2200" b="0" i="0" spc="100" baseline="0" dirty="0">
                <a:solidFill>
                  <a:srgbClr val="97999B"/>
                </a:solidFill>
                <a:latin typeface="Alt Gothic Comp ATF" panose="020B0608040502040204" pitchFamily="34" charset="77"/>
              </a:rPr>
              <a:t>HELPFUL LINKS</a:t>
            </a:r>
          </a:p>
        </p:txBody>
      </p:sp>
      <p:sp>
        <p:nvSpPr>
          <p:cNvPr id="6" name="TextBox 5">
            <a:extLst>
              <a:ext uri="{FF2B5EF4-FFF2-40B4-BE49-F238E27FC236}">
                <a16:creationId xmlns:a16="http://schemas.microsoft.com/office/drawing/2014/main" id="{6295475A-E4C3-D04F-B583-9A9B28EACC33}"/>
              </a:ext>
            </a:extLst>
          </p:cNvPr>
          <p:cNvSpPr txBox="1"/>
          <p:nvPr/>
        </p:nvSpPr>
        <p:spPr>
          <a:xfrm>
            <a:off x="178777" y="1154961"/>
            <a:ext cx="2529254" cy="5047536"/>
          </a:xfrm>
          <a:prstGeom prst="rect">
            <a:avLst/>
          </a:prstGeom>
          <a:noFill/>
        </p:spPr>
        <p:txBody>
          <a:bodyPr wrap="square" rtlCol="0">
            <a:spAutoFit/>
          </a:bodyPr>
          <a:lstStyle/>
          <a:p>
            <a:r>
              <a:rPr lang="en-US" sz="1400" b="0" i="0" spc="0" baseline="0" dirty="0">
                <a:solidFill>
                  <a:srgbClr val="53565A"/>
                </a:solidFill>
                <a:latin typeface="Acumin Pro" panose="020B0504020202020204" pitchFamily="34" charset="77"/>
              </a:rPr>
              <a:t>Center for Sport Science: </a:t>
            </a:r>
            <a:r>
              <a:rPr lang="en-US" sz="1400" b="0" i="0" spc="0" baseline="0" dirty="0">
                <a:solidFill>
                  <a:srgbClr val="53565A"/>
                </a:solidFill>
                <a:latin typeface="Acumin Pro" panose="020B0504020202020204" pitchFamily="34" charset="77"/>
                <a:hlinkClick r:id="rId2"/>
              </a:rPr>
              <a:t>https://www.usalacrosse.com/center-sport-science</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Research: </a:t>
            </a:r>
            <a:r>
              <a:rPr lang="en-US" sz="1400" b="0" i="0" spc="0" baseline="0" dirty="0">
                <a:solidFill>
                  <a:srgbClr val="53565A"/>
                </a:solidFill>
                <a:latin typeface="Acumin Pro" panose="020B0504020202020204" pitchFamily="34" charset="77"/>
                <a:hlinkClick r:id="rId3"/>
              </a:rPr>
              <a:t>https://www.usalacrosse.com/research</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Concussion Awareness: </a:t>
            </a:r>
            <a:r>
              <a:rPr lang="en-US" sz="1400" b="0" i="0" spc="0" baseline="0" dirty="0">
                <a:solidFill>
                  <a:srgbClr val="53565A"/>
                </a:solidFill>
                <a:latin typeface="Acumin Pro" panose="020B0504020202020204" pitchFamily="34" charset="77"/>
                <a:hlinkClick r:id="rId4"/>
              </a:rPr>
              <a:t>https://www.usalacrosse.com/concussion-awareness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Commotio Cordis and Cardiac Safety: </a:t>
            </a:r>
            <a:r>
              <a:rPr lang="en-US" sz="1400" b="0" i="0" spc="0" baseline="0" dirty="0">
                <a:solidFill>
                  <a:srgbClr val="53565A"/>
                </a:solidFill>
                <a:latin typeface="Acumin Pro" panose="020B0504020202020204" pitchFamily="34" charset="77"/>
                <a:hlinkClick r:id="rId5"/>
              </a:rPr>
              <a:t>https://www.usalacrosse.com/commotio-cordis-cardiac-safety</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Abuse Prevention: </a:t>
            </a:r>
            <a:r>
              <a:rPr lang="en-US" sz="1400" b="0" i="0" spc="0" baseline="0" dirty="0">
                <a:solidFill>
                  <a:srgbClr val="53565A"/>
                </a:solidFill>
                <a:latin typeface="Acumin Pro" panose="020B0504020202020204" pitchFamily="34" charset="77"/>
                <a:hlinkClick r:id="rId6"/>
              </a:rPr>
              <a:t>https://www.usalacrosse.com/abuse-prevention</a:t>
            </a:r>
            <a:endParaRPr lang="en-US" sz="1400" b="0" i="0" spc="0" baseline="0" dirty="0">
              <a:solidFill>
                <a:srgbClr val="53565A"/>
              </a:solidFill>
              <a:latin typeface="Acumin Pro" panose="020B0504020202020204" pitchFamily="34" charset="77"/>
            </a:endParaRPr>
          </a:p>
          <a:p>
            <a:endParaRPr lang="en-US" sz="1400" b="0" i="0" spc="0" baseline="0" dirty="0">
              <a:solidFill>
                <a:srgbClr val="53565A"/>
              </a:solidFill>
              <a:latin typeface="Acumin Pro" panose="020B0504020202020204" pitchFamily="34" charset="77"/>
            </a:endParaRPr>
          </a:p>
          <a:p>
            <a:endParaRPr lang="en-US" sz="1400" b="0" i="0" spc="0" baseline="0" dirty="0">
              <a:solidFill>
                <a:srgbClr val="53565A"/>
              </a:solidFill>
              <a:latin typeface="Acumin Pro" panose="020B0504020202020204" pitchFamily="34" charset="77"/>
            </a:endParaRP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sp>
        <p:nvSpPr>
          <p:cNvPr id="9" name="TextBox 8">
            <a:extLst>
              <a:ext uri="{FF2B5EF4-FFF2-40B4-BE49-F238E27FC236}">
                <a16:creationId xmlns:a16="http://schemas.microsoft.com/office/drawing/2014/main" id="{4720B1DA-3BB7-4DD1-8DE5-9C720C62D4DE}"/>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388020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26777" y="55098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EQUIPMENT</a:t>
            </a:r>
          </a:p>
        </p:txBody>
      </p:sp>
      <p:sp>
        <p:nvSpPr>
          <p:cNvPr id="3" name="TextBox 2">
            <a:extLst>
              <a:ext uri="{FF2B5EF4-FFF2-40B4-BE49-F238E27FC236}">
                <a16:creationId xmlns:a16="http://schemas.microsoft.com/office/drawing/2014/main" id="{FF971D5B-3680-0342-AC85-F16591E62FFF}"/>
              </a:ext>
            </a:extLst>
          </p:cNvPr>
          <p:cNvSpPr txBox="1"/>
          <p:nvPr/>
        </p:nvSpPr>
        <p:spPr>
          <a:xfrm>
            <a:off x="3226777" y="1617785"/>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STANDARDS AND REQUIREMENTS </a:t>
            </a:r>
          </a:p>
        </p:txBody>
      </p:sp>
      <p:sp>
        <p:nvSpPr>
          <p:cNvPr id="4" name="TextBox 3">
            <a:extLst>
              <a:ext uri="{FF2B5EF4-FFF2-40B4-BE49-F238E27FC236}">
                <a16:creationId xmlns:a16="http://schemas.microsoft.com/office/drawing/2014/main" id="{84042EEB-2B95-F84F-8C4A-5365EF31550D}"/>
              </a:ext>
            </a:extLst>
          </p:cNvPr>
          <p:cNvSpPr txBox="1"/>
          <p:nvPr/>
        </p:nvSpPr>
        <p:spPr>
          <a:xfrm>
            <a:off x="3226777" y="2039817"/>
            <a:ext cx="8030308" cy="3970318"/>
          </a:xfrm>
          <a:prstGeom prst="rect">
            <a:avLst/>
          </a:prstGeom>
          <a:noFill/>
        </p:spPr>
        <p:txBody>
          <a:bodyPr wrap="square" rtlCol="0">
            <a:spAutoFit/>
          </a:bodyPr>
          <a:lstStyle/>
          <a:p>
            <a:r>
              <a:rPr lang="en-US" sz="1800" b="0" i="0" spc="0" baseline="0" dirty="0">
                <a:solidFill>
                  <a:srgbClr val="00205B"/>
                </a:solidFill>
                <a:latin typeface="Acumin Pro" panose="020B0504020202020204" pitchFamily="34" charset="77"/>
              </a:rPr>
              <a:t>For players just getting started in lacrosse, finding the right equipment can be confusing and intimidating. It’s important to know that there are key differences in the required protective equipment between the men’s and women’s game, as well as between field players and goalies. Box lacrosse has its own unique gender-neutral equipment requirements. </a:t>
            </a:r>
          </a:p>
          <a:p>
            <a:endParaRPr lang="en-US" sz="1800" b="0" i="0" spc="0" baseline="0" dirty="0">
              <a:solidFill>
                <a:srgbClr val="00205B"/>
              </a:solidFill>
              <a:latin typeface="Acumin Pro" panose="020B0504020202020204" pitchFamily="34" charset="77"/>
            </a:endParaRPr>
          </a:p>
          <a:p>
            <a:r>
              <a:rPr lang="en-US" sz="1800" b="0" i="0" spc="0" baseline="0" dirty="0">
                <a:solidFill>
                  <a:srgbClr val="00205B"/>
                </a:solidFill>
                <a:latin typeface="Acumin Pro" panose="020B0504020202020204" pitchFamily="34" charset="77"/>
              </a:rPr>
              <a:t>Minimal equipment is required in women’s lacrosse due to its non-contact nature. A stick, mouthguard, and protective eyewear are the only required items for most players. Goalies are required to wear a helmet with face mask, throat protector, padded gloves, and a chest protector.</a:t>
            </a:r>
          </a:p>
          <a:p>
            <a:endParaRPr lang="en-US" sz="1800" b="0" i="0" spc="0" baseline="0" dirty="0">
              <a:solidFill>
                <a:srgbClr val="00205B"/>
              </a:solidFill>
              <a:latin typeface="Acumin Pro" panose="020B0504020202020204" pitchFamily="34" charset="77"/>
            </a:endParaRPr>
          </a:p>
          <a:p>
            <a:r>
              <a:rPr lang="en-US" dirty="0">
                <a:solidFill>
                  <a:srgbClr val="00205B"/>
                </a:solidFill>
                <a:latin typeface="Acumin Pro" panose="020B0504020202020204" pitchFamily="34" charset="77"/>
              </a:rPr>
              <a:t>Men’s</a:t>
            </a:r>
            <a:r>
              <a:rPr lang="en-US" sz="1800" b="0" i="0" spc="0" baseline="0" dirty="0">
                <a:solidFill>
                  <a:srgbClr val="00205B"/>
                </a:solidFill>
                <a:latin typeface="Acumin Pro" panose="020B0504020202020204" pitchFamily="34" charset="77"/>
              </a:rPr>
              <a:t> field players are required to use a helmet, stick, gloves, shoulder pads, arm pads, a mouthguard, and a protective cup. Goalies are required to wear a helmet with face mask, throat protector, padded gloves, and a chest protector.</a:t>
            </a:r>
          </a:p>
        </p:txBody>
      </p:sp>
      <p:sp>
        <p:nvSpPr>
          <p:cNvPr id="5" name="TextBox 4">
            <a:extLst>
              <a:ext uri="{FF2B5EF4-FFF2-40B4-BE49-F238E27FC236}">
                <a16:creationId xmlns:a16="http://schemas.microsoft.com/office/drawing/2014/main" id="{E9B15B65-5295-5141-B8F6-F49D3682F710}"/>
              </a:ext>
            </a:extLst>
          </p:cNvPr>
          <p:cNvSpPr txBox="1"/>
          <p:nvPr/>
        </p:nvSpPr>
        <p:spPr>
          <a:xfrm>
            <a:off x="178777" y="685708"/>
            <a:ext cx="2623038" cy="430887"/>
          </a:xfrm>
          <a:prstGeom prst="rect">
            <a:avLst/>
          </a:prstGeom>
          <a:noFill/>
        </p:spPr>
        <p:txBody>
          <a:bodyPr wrap="square" rtlCol="0">
            <a:spAutoFit/>
          </a:bodyPr>
          <a:lstStyle/>
          <a:p>
            <a:r>
              <a:rPr lang="en-US" sz="2200" b="0" i="0" spc="100" baseline="0" dirty="0">
                <a:solidFill>
                  <a:srgbClr val="97999B"/>
                </a:solidFill>
                <a:latin typeface="Alt Gothic Comp ATF" panose="020B0608040502040204" pitchFamily="34" charset="77"/>
              </a:rPr>
              <a:t>HELPFUL LINKS</a:t>
            </a:r>
          </a:p>
        </p:txBody>
      </p:sp>
      <p:sp>
        <p:nvSpPr>
          <p:cNvPr id="6" name="TextBox 5">
            <a:extLst>
              <a:ext uri="{FF2B5EF4-FFF2-40B4-BE49-F238E27FC236}">
                <a16:creationId xmlns:a16="http://schemas.microsoft.com/office/drawing/2014/main" id="{6E12B15D-B53C-C249-BACD-63B9154A00D3}"/>
              </a:ext>
            </a:extLst>
          </p:cNvPr>
          <p:cNvSpPr txBox="1"/>
          <p:nvPr/>
        </p:nvSpPr>
        <p:spPr>
          <a:xfrm>
            <a:off x="178777" y="1154961"/>
            <a:ext cx="2529254" cy="5262979"/>
          </a:xfrm>
          <a:prstGeom prst="rect">
            <a:avLst/>
          </a:prstGeom>
          <a:noFill/>
        </p:spPr>
        <p:txBody>
          <a:bodyPr wrap="square" rtlCol="0">
            <a:spAutoFit/>
          </a:bodyPr>
          <a:lstStyle/>
          <a:p>
            <a:r>
              <a:rPr lang="en-US" sz="1400" b="0" i="0" spc="0" baseline="0" dirty="0">
                <a:solidFill>
                  <a:srgbClr val="53565A"/>
                </a:solidFill>
                <a:latin typeface="Acumin Pro" panose="020B0504020202020204" pitchFamily="34" charset="77"/>
              </a:rPr>
              <a:t>USA Lacrosse </a:t>
            </a:r>
          </a:p>
          <a:p>
            <a:r>
              <a:rPr lang="en-US" sz="1400" b="0" i="0" spc="0" baseline="0" dirty="0">
                <a:solidFill>
                  <a:srgbClr val="53565A"/>
                </a:solidFill>
                <a:latin typeface="Acumin Pro" panose="020B0504020202020204" pitchFamily="34" charset="77"/>
              </a:rPr>
              <a:t>Equipment Guide: </a:t>
            </a:r>
            <a:r>
              <a:rPr lang="en-US" sz="1400" b="0" i="0" spc="0" baseline="0" dirty="0">
                <a:solidFill>
                  <a:srgbClr val="53565A"/>
                </a:solidFill>
                <a:latin typeface="Acumin Pro" panose="020B0504020202020204" pitchFamily="34" charset="77"/>
                <a:hlinkClick r:id="rId2"/>
              </a:rPr>
              <a:t>https://www.usalacrosse.com/sites/default/files/documents/Safety/USAL-equipment-guide-low.pdf</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Compliance and Standards: </a:t>
            </a:r>
            <a:r>
              <a:rPr lang="en-US" sz="1400" b="0" i="0" spc="0" baseline="0" dirty="0">
                <a:solidFill>
                  <a:srgbClr val="53565A"/>
                </a:solidFill>
                <a:latin typeface="Acumin Pro" panose="020B0504020202020204" pitchFamily="34" charset="77"/>
                <a:hlinkClick r:id="rId3"/>
              </a:rPr>
              <a:t>https://www.seinet.org/search.htm#sections=USLacrosse_collapse3</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Chest Protector FAQ: </a:t>
            </a:r>
            <a:r>
              <a:rPr lang="en-US" sz="1400" b="0" i="0" spc="0" baseline="0" dirty="0">
                <a:solidFill>
                  <a:srgbClr val="53565A"/>
                </a:solidFill>
                <a:latin typeface="Acumin Pro" panose="020B0504020202020204" pitchFamily="34" charset="77"/>
                <a:hlinkClick r:id="rId4"/>
              </a:rPr>
              <a:t>https://www.usalacrosse.com/lacrosse-chest-protector-faq</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Women’s Headgear FAQ: </a:t>
            </a:r>
            <a:r>
              <a:rPr lang="en-US" sz="1400" b="0" i="0" spc="0" baseline="0" dirty="0">
                <a:solidFill>
                  <a:srgbClr val="53565A"/>
                </a:solidFill>
                <a:latin typeface="Acumin Pro" panose="020B0504020202020204" pitchFamily="34" charset="77"/>
                <a:hlinkClick r:id="rId5"/>
              </a:rPr>
              <a:t>https://www.usalacrosse.com/womens-lacrosse-headgear-faq</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Helmet Fitting Tips: </a:t>
            </a:r>
            <a:r>
              <a:rPr lang="en-US" sz="1400" b="0" i="0" spc="0" baseline="0" dirty="0">
                <a:solidFill>
                  <a:srgbClr val="53565A"/>
                </a:solidFill>
                <a:latin typeface="Acumin Pro" panose="020B0504020202020204" pitchFamily="34" charset="77"/>
                <a:hlinkClick r:id="rId6"/>
              </a:rPr>
              <a:t>https://www.usalacrosse.com/helmet-fitting-tips</a:t>
            </a:r>
            <a:endParaRPr lang="en-US" sz="1400" b="0" i="0" spc="0" baseline="0" dirty="0">
              <a:solidFill>
                <a:srgbClr val="53565A"/>
              </a:solidFill>
              <a:latin typeface="Acumin Pro" panose="020B0504020202020204" pitchFamily="34" charset="77"/>
            </a:endParaRP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9" name="TextBox 8">
            <a:extLst>
              <a:ext uri="{FF2B5EF4-FFF2-40B4-BE49-F238E27FC236}">
                <a16:creationId xmlns:a16="http://schemas.microsoft.com/office/drawing/2014/main" id="{F810DA88-2072-413B-83E5-85E142D1C825}"/>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98526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B9251-C93A-014F-9DEC-FF086AE524D5}"/>
              </a:ext>
            </a:extLst>
          </p:cNvPr>
          <p:cNvSpPr txBox="1"/>
          <p:nvPr/>
        </p:nvSpPr>
        <p:spPr>
          <a:xfrm>
            <a:off x="3226777" y="55098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RULES</a:t>
            </a:r>
          </a:p>
        </p:txBody>
      </p:sp>
      <p:sp>
        <p:nvSpPr>
          <p:cNvPr id="3" name="TextBox 2">
            <a:extLst>
              <a:ext uri="{FF2B5EF4-FFF2-40B4-BE49-F238E27FC236}">
                <a16:creationId xmlns:a16="http://schemas.microsoft.com/office/drawing/2014/main" id="{5C77FEB9-606A-CF49-9D48-FBE357E7183A}"/>
              </a:ext>
            </a:extLst>
          </p:cNvPr>
          <p:cNvSpPr txBox="1"/>
          <p:nvPr/>
        </p:nvSpPr>
        <p:spPr>
          <a:xfrm>
            <a:off x="3226777" y="1617785"/>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KEEPING THE GAME FAIR AND SAFE</a:t>
            </a:r>
          </a:p>
        </p:txBody>
      </p:sp>
      <p:sp>
        <p:nvSpPr>
          <p:cNvPr id="4" name="TextBox 3">
            <a:extLst>
              <a:ext uri="{FF2B5EF4-FFF2-40B4-BE49-F238E27FC236}">
                <a16:creationId xmlns:a16="http://schemas.microsoft.com/office/drawing/2014/main" id="{E73848A5-13D2-4D47-A285-334E8B14CB69}"/>
              </a:ext>
            </a:extLst>
          </p:cNvPr>
          <p:cNvSpPr txBox="1"/>
          <p:nvPr/>
        </p:nvSpPr>
        <p:spPr>
          <a:xfrm>
            <a:off x="3226777" y="2039817"/>
            <a:ext cx="8030308" cy="3693319"/>
          </a:xfrm>
          <a:prstGeom prst="rect">
            <a:avLst/>
          </a:prstGeom>
          <a:noFill/>
        </p:spPr>
        <p:txBody>
          <a:bodyPr wrap="square" rtlCol="0">
            <a:spAutoFit/>
          </a:bodyPr>
          <a:lstStyle/>
          <a:p>
            <a:r>
              <a:rPr lang="en-US" sz="1800" b="0" i="0" spc="0" baseline="0" dirty="0">
                <a:solidFill>
                  <a:srgbClr val="00205B"/>
                </a:solidFill>
                <a:latin typeface="Acumin Pro" panose="020B0504020202020204" pitchFamily="34" charset="77"/>
              </a:rPr>
              <a:t>The rules of lacrosse govern games and equipment. USA Lacrosse works collaboratively with the National Federation of State High School Associations (NFHS) and the NCAA to write the rules for our sport. The organizations often work together on rule development and player safety efforts.</a:t>
            </a:r>
          </a:p>
          <a:p>
            <a:endParaRPr lang="en-US" sz="1800" b="0" i="0" spc="0" baseline="0" dirty="0">
              <a:solidFill>
                <a:srgbClr val="00205B"/>
              </a:solidFill>
              <a:latin typeface="Acumin Pro" panose="020B0504020202020204" pitchFamily="34" charset="77"/>
            </a:endParaRPr>
          </a:p>
          <a:p>
            <a:r>
              <a:rPr lang="en-US" sz="1800" b="0" i="0" spc="0" baseline="0" dirty="0">
                <a:solidFill>
                  <a:srgbClr val="00205B"/>
                </a:solidFill>
                <a:latin typeface="Acumin Pro" panose="020B0504020202020204" pitchFamily="34" charset="77"/>
              </a:rPr>
              <a:t>USA Lacrosse writes and publishes youth rules for ages 14U and below, which align with the principles of the Lacrosse Athlete Development and feature age-appropriate guidelines. USA Lacrosse collaborates with the NFHS on the rules for high school boys' and girls' lacrosse. The NCAA writes the rules for varsity collegiate play, with modifications by USA Lacrosse for use by collegiate non-varsity (or club) and post-collegiate in women’s lacrosse.</a:t>
            </a:r>
          </a:p>
          <a:p>
            <a:endParaRPr lang="en-US" sz="1800" b="0" i="0" spc="0" baseline="0" dirty="0">
              <a:solidFill>
                <a:srgbClr val="00205B"/>
              </a:solidFill>
              <a:latin typeface="Acumin Pro" panose="020B0504020202020204" pitchFamily="34" charset="77"/>
            </a:endParaRPr>
          </a:p>
          <a:p>
            <a:r>
              <a:rPr lang="en-US" sz="1800" b="0" i="0" spc="0" baseline="0" dirty="0">
                <a:solidFill>
                  <a:srgbClr val="00205B"/>
                </a:solidFill>
                <a:latin typeface="Acumin Pro" panose="020B0504020202020204" pitchFamily="34" charset="77"/>
              </a:rPr>
              <a:t>USA Lacrosse also publishes rules to govern box lacrosse.</a:t>
            </a:r>
          </a:p>
        </p:txBody>
      </p:sp>
      <p:sp>
        <p:nvSpPr>
          <p:cNvPr id="5" name="TextBox 4">
            <a:extLst>
              <a:ext uri="{FF2B5EF4-FFF2-40B4-BE49-F238E27FC236}">
                <a16:creationId xmlns:a16="http://schemas.microsoft.com/office/drawing/2014/main" id="{1CD5C19B-5372-9C49-A949-63E65ADB6ECC}"/>
              </a:ext>
            </a:extLst>
          </p:cNvPr>
          <p:cNvSpPr txBox="1"/>
          <p:nvPr/>
        </p:nvSpPr>
        <p:spPr>
          <a:xfrm>
            <a:off x="178777" y="685708"/>
            <a:ext cx="2623038" cy="430887"/>
          </a:xfrm>
          <a:prstGeom prst="rect">
            <a:avLst/>
          </a:prstGeom>
          <a:noFill/>
        </p:spPr>
        <p:txBody>
          <a:bodyPr wrap="square" rtlCol="0">
            <a:spAutoFit/>
          </a:bodyPr>
          <a:lstStyle/>
          <a:p>
            <a:r>
              <a:rPr lang="en-US" sz="2200" b="0" i="0" spc="100" baseline="0" dirty="0">
                <a:solidFill>
                  <a:srgbClr val="97999B"/>
                </a:solidFill>
                <a:latin typeface="Alt Gothic Comp ATF" panose="020B0608040502040204" pitchFamily="34" charset="77"/>
              </a:rPr>
              <a:t>HELPFUL LINKS</a:t>
            </a:r>
          </a:p>
        </p:txBody>
      </p:sp>
      <p:sp>
        <p:nvSpPr>
          <p:cNvPr id="6" name="TextBox 5">
            <a:extLst>
              <a:ext uri="{FF2B5EF4-FFF2-40B4-BE49-F238E27FC236}">
                <a16:creationId xmlns:a16="http://schemas.microsoft.com/office/drawing/2014/main" id="{6295475A-E4C3-D04F-B583-9A9B28EACC33}"/>
              </a:ext>
            </a:extLst>
          </p:cNvPr>
          <p:cNvSpPr txBox="1"/>
          <p:nvPr/>
        </p:nvSpPr>
        <p:spPr>
          <a:xfrm>
            <a:off x="178777" y="1154961"/>
            <a:ext cx="2529254" cy="2677656"/>
          </a:xfrm>
          <a:prstGeom prst="rect">
            <a:avLst/>
          </a:prstGeom>
          <a:noFill/>
        </p:spPr>
        <p:txBody>
          <a:bodyPr wrap="square" rtlCol="0">
            <a:spAutoFit/>
          </a:bodyPr>
          <a:lstStyle/>
          <a:p>
            <a:r>
              <a:rPr lang="en-US" sz="1400" b="0" i="0" spc="0" baseline="0" dirty="0">
                <a:solidFill>
                  <a:srgbClr val="53565A"/>
                </a:solidFill>
                <a:latin typeface="Acumin Pro" panose="020B0504020202020204" pitchFamily="34" charset="77"/>
              </a:rPr>
              <a:t>Men’s Game Rules: </a:t>
            </a:r>
            <a:r>
              <a:rPr lang="en-US" sz="1400" b="0" i="0" spc="0" baseline="0" dirty="0">
                <a:solidFill>
                  <a:srgbClr val="53565A"/>
                </a:solidFill>
                <a:latin typeface="Acumin Pro" panose="020B0504020202020204" pitchFamily="34" charset="77"/>
                <a:hlinkClick r:id="rId2"/>
              </a:rPr>
              <a:t>https://www.usalacrosse.com/boys-and-mens-rules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Women’s Game Rules: </a:t>
            </a:r>
            <a:r>
              <a:rPr lang="en-US" sz="1400" b="0" i="0" spc="0" baseline="0" dirty="0">
                <a:solidFill>
                  <a:srgbClr val="53565A"/>
                </a:solidFill>
                <a:latin typeface="Acumin Pro" panose="020B0504020202020204" pitchFamily="34" charset="77"/>
                <a:hlinkClick r:id="rId3"/>
              </a:rPr>
              <a:t>https://www.usalacrosse.com/girls-and-womens-rules</a:t>
            </a:r>
            <a:endParaRPr lang="en-US" sz="1400" b="0" i="0" spc="0" baseline="0" dirty="0">
              <a:solidFill>
                <a:srgbClr val="53565A"/>
              </a:solidFill>
              <a:latin typeface="Acumin Pro" panose="020B0504020202020204" pitchFamily="34" charset="77"/>
            </a:endParaRPr>
          </a:p>
          <a:p>
            <a:endParaRPr lang="en-US" sz="1400" dirty="0">
              <a:solidFill>
                <a:srgbClr val="53565A"/>
              </a:solidFill>
              <a:latin typeface="Acumin Pro" panose="020B0504020202020204" pitchFamily="34" charset="77"/>
            </a:endParaRPr>
          </a:p>
          <a:p>
            <a:r>
              <a:rPr lang="en-US" sz="1400" b="0" i="0" spc="0" baseline="0" dirty="0">
                <a:solidFill>
                  <a:srgbClr val="53565A"/>
                </a:solidFill>
                <a:latin typeface="Acumin Pro" panose="020B0504020202020204" pitchFamily="34" charset="77"/>
              </a:rPr>
              <a:t>Box Lacrosse Rules:</a:t>
            </a:r>
          </a:p>
          <a:p>
            <a:r>
              <a:rPr lang="en-US" sz="1400" b="0" i="0" spc="0" baseline="0" dirty="0">
                <a:solidFill>
                  <a:srgbClr val="53565A"/>
                </a:solidFill>
                <a:latin typeface="Acumin Pro" panose="020B0504020202020204" pitchFamily="34" charset="77"/>
                <a:hlinkClick r:id="rId4"/>
              </a:rPr>
              <a:t>https://www.usalacrosse.com/box-rules</a:t>
            </a:r>
            <a:endParaRPr lang="en-US" sz="1400" dirty="0">
              <a:solidFill>
                <a:srgbClr val="53565A"/>
              </a:solidFill>
              <a:latin typeface="Acumin Pro" panose="020B0504020202020204" pitchFamily="34" charset="77"/>
            </a:endParaRPr>
          </a:p>
          <a:p>
            <a:endParaRPr lang="en-US" sz="1400" b="0" i="0" spc="0" baseline="0" dirty="0">
              <a:solidFill>
                <a:srgbClr val="53565A"/>
              </a:solidFill>
              <a:latin typeface="Acumin Pro" panose="020B0504020202020204" pitchFamily="34" charset="77"/>
            </a:endParaRP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9" name="TextBox 8">
            <a:extLst>
              <a:ext uri="{FF2B5EF4-FFF2-40B4-BE49-F238E27FC236}">
                <a16:creationId xmlns:a16="http://schemas.microsoft.com/office/drawing/2014/main" id="{A73C315E-A148-49B6-81A4-9767A9AB58C4}"/>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90838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10966938" cy="938719"/>
          </a:xfrm>
          <a:prstGeom prst="rect">
            <a:avLst/>
          </a:prstGeom>
          <a:noFill/>
        </p:spPr>
        <p:txBody>
          <a:bodyPr wrap="square" rtlCol="0">
            <a:spAutoFit/>
          </a:bodyPr>
          <a:lstStyle/>
          <a:p>
            <a:r>
              <a:rPr lang="en-US" sz="5500" b="1" spc="300" dirty="0">
                <a:solidFill>
                  <a:srgbClr val="C8102E"/>
                </a:solidFill>
                <a:latin typeface="Alt Gothic Comp ATF" panose="020B0608040502040204" pitchFamily="34" charset="77"/>
              </a:rPr>
              <a:t>*</a:t>
            </a:r>
            <a:r>
              <a:rPr lang="en-US" sz="5500" b="1" spc="300" dirty="0">
                <a:solidFill>
                  <a:srgbClr val="00205B"/>
                </a:solidFill>
                <a:latin typeface="Alt Gothic Comp ATF" panose="020B0608040502040204" pitchFamily="34" charset="77"/>
              </a:rPr>
              <a:t> YOUR SCHOOL OR TEAM NAME HERE</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OUR MISSION &amp; VISION</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369332"/>
          </a:xfrm>
          <a:prstGeom prst="rect">
            <a:avLst/>
          </a:prstGeom>
          <a:noFill/>
        </p:spPr>
        <p:txBody>
          <a:bodyPr wrap="square" rtlCol="0">
            <a:spAutoFit/>
          </a:bodyPr>
          <a:lstStyle/>
          <a:p>
            <a:r>
              <a:rPr lang="en-US" sz="1800" b="0" i="0" spc="0" baseline="0" dirty="0">
                <a:solidFill>
                  <a:srgbClr val="C8102E"/>
                </a:solidFill>
                <a:latin typeface="Acumin Pro" panose="020B0504020202020204" pitchFamily="34" charset="77"/>
              </a:rPr>
              <a:t>*</a:t>
            </a:r>
            <a:r>
              <a:rPr lang="en-US" sz="1800" b="0" i="0" spc="0" baseline="0" dirty="0">
                <a:solidFill>
                  <a:srgbClr val="00205B"/>
                </a:solidFill>
                <a:latin typeface="Acumin Pro" panose="020B0504020202020204" pitchFamily="34" charset="77"/>
              </a:rPr>
              <a:t> Your school or program mission and vision here.</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257932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C57F0-2C33-9244-AE15-86DE83BC43F8}"/>
              </a:ext>
            </a:extLst>
          </p:cNvPr>
          <p:cNvSpPr txBox="1"/>
          <p:nvPr/>
        </p:nvSpPr>
        <p:spPr>
          <a:xfrm>
            <a:off x="612531" y="445477"/>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FUNDING</a:t>
            </a:r>
          </a:p>
        </p:txBody>
      </p:sp>
      <p:sp>
        <p:nvSpPr>
          <p:cNvPr id="3" name="TextBox 2">
            <a:extLst>
              <a:ext uri="{FF2B5EF4-FFF2-40B4-BE49-F238E27FC236}">
                <a16:creationId xmlns:a16="http://schemas.microsoft.com/office/drawing/2014/main" id="{E1DCAED5-E1D9-364C-B096-035AB6A8F1EB}"/>
              </a:ext>
            </a:extLst>
          </p:cNvPr>
          <p:cNvSpPr txBox="1"/>
          <p:nvPr/>
        </p:nvSpPr>
        <p:spPr>
          <a:xfrm>
            <a:off x="612531" y="1512278"/>
            <a:ext cx="8030308" cy="430887"/>
          </a:xfrm>
          <a:prstGeom prst="rect">
            <a:avLst/>
          </a:prstGeom>
          <a:noFill/>
        </p:spPr>
        <p:txBody>
          <a:bodyPr wrap="square" rtlCol="0">
            <a:spAutoFit/>
          </a:bodyPr>
          <a:lstStyle/>
          <a:p>
            <a:r>
              <a:rPr lang="en-US" sz="2200" b="0" i="0" spc="100" baseline="0" dirty="0">
                <a:solidFill>
                  <a:srgbClr val="C8102E"/>
                </a:solidFill>
                <a:latin typeface="Obvia Wide Medium" panose="02000503040000020004" pitchFamily="2" charset="77"/>
              </a:rPr>
              <a:t>OVERVIEW</a:t>
            </a:r>
          </a:p>
        </p:txBody>
      </p:sp>
      <p:sp>
        <p:nvSpPr>
          <p:cNvPr id="4" name="TextBox 3">
            <a:extLst>
              <a:ext uri="{FF2B5EF4-FFF2-40B4-BE49-F238E27FC236}">
                <a16:creationId xmlns:a16="http://schemas.microsoft.com/office/drawing/2014/main" id="{039F203F-102B-144D-879C-D1F5052849EC}"/>
              </a:ext>
            </a:extLst>
          </p:cNvPr>
          <p:cNvSpPr txBox="1"/>
          <p:nvPr/>
        </p:nvSpPr>
        <p:spPr>
          <a:xfrm>
            <a:off x="612531" y="1934310"/>
            <a:ext cx="10966938" cy="646331"/>
          </a:xfrm>
          <a:prstGeom prst="rect">
            <a:avLst/>
          </a:prstGeom>
          <a:noFill/>
        </p:spPr>
        <p:txBody>
          <a:bodyPr wrap="square" rtlCol="0">
            <a:spAutoFit/>
          </a:bodyPr>
          <a:lstStyle/>
          <a:p>
            <a:r>
              <a:rPr lang="en-US" sz="1800" b="0" i="0" spc="0" baseline="0" dirty="0">
                <a:solidFill>
                  <a:srgbClr val="C8102E"/>
                </a:solidFill>
                <a:latin typeface="Acumin Pro" panose="020B0504020202020204" pitchFamily="34" charset="77"/>
              </a:rPr>
              <a:t>*</a:t>
            </a:r>
            <a:r>
              <a:rPr lang="en-US" sz="1800" b="0" i="0" spc="0" baseline="0" dirty="0">
                <a:solidFill>
                  <a:srgbClr val="00205B"/>
                </a:solidFill>
                <a:latin typeface="Acumin Pro" panose="020B0504020202020204" pitchFamily="34" charset="77"/>
              </a:rPr>
              <a:t> Use this space to briefly explain how you wil</a:t>
            </a:r>
            <a:r>
              <a:rPr lang="en-US" dirty="0">
                <a:solidFill>
                  <a:srgbClr val="00205B"/>
                </a:solidFill>
                <a:latin typeface="Acumin Pro" panose="020B0504020202020204" pitchFamily="34" charset="77"/>
              </a:rPr>
              <a:t>l fund and support the cost of facilitating a lacrosse team and program. Reference the USA Lacrosse New Start Manual for recommendations and suggestions.</a:t>
            </a:r>
            <a:endParaRPr lang="en-US" sz="1800" b="0" i="0" spc="0" baseline="0" dirty="0">
              <a:solidFill>
                <a:srgbClr val="00205B"/>
              </a:solidFill>
              <a:latin typeface="Acumin Pro" panose="020B0504020202020204" pitchFamily="34" charset="77"/>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13" name="TextBox 12">
            <a:extLst>
              <a:ext uri="{FF2B5EF4-FFF2-40B4-BE49-F238E27FC236}">
                <a16:creationId xmlns:a16="http://schemas.microsoft.com/office/drawing/2014/main" id="{31054A2B-6FDA-45A6-891F-9F0BB3C05720}"/>
              </a:ext>
            </a:extLst>
          </p:cNvPr>
          <p:cNvSpPr txBox="1"/>
          <p:nvPr/>
        </p:nvSpPr>
        <p:spPr>
          <a:xfrm rot="16200000">
            <a:off x="10453620" y="4831967"/>
            <a:ext cx="2848708" cy="200055"/>
          </a:xfrm>
          <a:prstGeom prst="rect">
            <a:avLst/>
          </a:prstGeom>
          <a:noFill/>
        </p:spPr>
        <p:txBody>
          <a:bodyPr wrap="square" rtlCol="0">
            <a:spAutoFit/>
          </a:bodyPr>
          <a:lstStyle/>
          <a:p>
            <a:r>
              <a:rPr lang="en-US" sz="700" spc="300" baseline="0" dirty="0">
                <a:solidFill>
                  <a:srgbClr val="C8102E"/>
                </a:solidFill>
                <a:latin typeface="Obvia Wide Medium" panose="02000503040000020004" pitchFamily="2" charset="77"/>
              </a:rPr>
              <a:t>LACROSSE IN SCHOOLS</a:t>
            </a:r>
          </a:p>
        </p:txBody>
      </p:sp>
    </p:spTree>
    <p:extLst>
      <p:ext uri="{BB962C8B-B14F-4D97-AF65-F5344CB8AC3E}">
        <p14:creationId xmlns:p14="http://schemas.microsoft.com/office/powerpoint/2010/main" val="3369095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8789A0DFE03488FE857B2D56A0056" ma:contentTypeVersion="13" ma:contentTypeDescription="Create a new document." ma:contentTypeScope="" ma:versionID="9c2027ab09430fed77770bddf407babf">
  <xsd:schema xmlns:xsd="http://www.w3.org/2001/XMLSchema" xmlns:xs="http://www.w3.org/2001/XMLSchema" xmlns:p="http://schemas.microsoft.com/office/2006/metadata/properties" xmlns:ns2="94dffaf9-26c6-4b1a-a0cc-70087853302e" xmlns:ns3="e6105f75-be07-4151-adb6-13fd94c4650c" targetNamespace="http://schemas.microsoft.com/office/2006/metadata/properties" ma:root="true" ma:fieldsID="a4ae77cf8b514d340cc47a4511fc9db8" ns2:_="" ns3:_="">
    <xsd:import namespace="94dffaf9-26c6-4b1a-a0cc-70087853302e"/>
    <xsd:import namespace="e6105f75-be07-4151-adb6-13fd94c465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ffaf9-26c6-4b1a-a0cc-700878533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105f75-be07-4151-adb6-13fd94c465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5E9DD-0510-4CDC-9294-523EC6923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ffaf9-26c6-4b1a-a0cc-70087853302e"/>
    <ds:schemaRef ds:uri="e6105f75-be07-4151-adb6-13fd94c465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E185A-0405-4A20-BECF-0E4BABEC212F}">
  <ds:schemaRefs>
    <ds:schemaRef ds:uri="http://purl.org/dc/elements/1.1/"/>
    <ds:schemaRef ds:uri="http://schemas.openxmlformats.org/package/2006/metadata/core-properties"/>
    <ds:schemaRef ds:uri="http://purl.org/dc/terms/"/>
    <ds:schemaRef ds:uri="e6105f75-be07-4151-adb6-13fd94c4650c"/>
    <ds:schemaRef ds:uri="http://schemas.microsoft.com/office/2006/documentManagement/types"/>
    <ds:schemaRef ds:uri="94dffaf9-26c6-4b1a-a0cc-70087853302e"/>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10250</TotalTime>
  <Words>1404</Words>
  <Application>Microsoft Office PowerPoint</Application>
  <PresentationFormat>Widescreen</PresentationFormat>
  <Paragraphs>154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Alt Gothic Comp ATF</vt:lpstr>
      <vt:lpstr>Alt Gothic Comp ATF Blk</vt:lpstr>
      <vt:lpstr>Acumin Pro</vt:lpstr>
      <vt:lpstr>Obvia Wide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Perrine, Samantha</dc:creator>
  <cp:lastModifiedBy>Preston Laurent, Eboni</cp:lastModifiedBy>
  <cp:revision>11</cp:revision>
  <dcterms:created xsi:type="dcterms:W3CDTF">2020-03-20T12:22:36Z</dcterms:created>
  <dcterms:modified xsi:type="dcterms:W3CDTF">2022-06-22T16:24:16Z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0x01010051E8789A0DFE03488FE857B2D56A0056</vt:lpwstr>
  </property>
</Properties>
</file>